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Times New Roman" charset="1" panose="02030502070405020303"/>
      <p:regular r:id="rId39"/>
    </p:embeddedFont>
    <p:embeddedFont>
      <p:font typeface="Muli Semi-Bold" charset="1" panose="00000700000000000000"/>
      <p:regular r:id="rId40"/>
    </p:embeddedFont>
    <p:embeddedFont>
      <p:font typeface="Muli Bold" charset="1" panose="00000800000000000000"/>
      <p:regular r:id="rId41"/>
    </p:embeddedFont>
    <p:embeddedFont>
      <p:font typeface="Muli" charset="1" panose="00000500000000000000"/>
      <p:regular r:id="rId42"/>
    </p:embeddedFont>
    <p:embeddedFont>
      <p:font typeface="Arimo" charset="1" panose="020B0604020202020204"/>
      <p:regular r:id="rId43"/>
    </p:embeddedFont>
    <p:embeddedFont>
      <p:font typeface="Arimo Bold" charset="1" panose="020B0704020202020204"/>
      <p:regular r:id="rId44"/>
    </p:embeddedFont>
    <p:embeddedFont>
      <p:font typeface="Clear Sans Bold" charset="1" panose="020B0803030202020304"/>
      <p:regular r:id="rId45"/>
    </p:embeddedFont>
    <p:embeddedFont>
      <p:font typeface="Cabin" charset="1" panose="00000500000000000000"/>
      <p:regular r:id="rId46"/>
    </p:embeddedFont>
    <p:embeddedFont>
      <p:font typeface="Poppins Bold" charset="1" panose="00000800000000000000"/>
      <p:regular r:id="rId47"/>
    </p:embeddedFont>
    <p:embeddedFont>
      <p:font typeface="Poppins" charset="1" panose="00000500000000000000"/>
      <p:regular r:id="rId48"/>
    </p:embeddedFont>
    <p:embeddedFont>
      <p:font typeface="Cabin Italics" charset="1" panose="000005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415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sp>
        <p:nvSpPr>
          <p:cNvPr name="TextBox 3" id="3"/>
          <p:cNvSpPr txBox="true"/>
          <p:nvPr/>
        </p:nvSpPr>
        <p:spPr>
          <a:xfrm rot="0">
            <a:off x="509575" y="3080901"/>
            <a:ext cx="9502280" cy="2054807"/>
          </a:xfrm>
          <a:prstGeom prst="rect">
            <a:avLst/>
          </a:prstGeom>
        </p:spPr>
        <p:txBody>
          <a:bodyPr anchor="t" rtlCol="false" tIns="0" lIns="0" bIns="0" rIns="0">
            <a:spAutoFit/>
          </a:bodyPr>
          <a:lstStyle/>
          <a:p>
            <a:pPr algn="ctr">
              <a:lnSpc>
                <a:spcPts val="7645"/>
              </a:lnSpc>
            </a:pPr>
            <a:r>
              <a:rPr lang="en-US" sz="6479">
                <a:solidFill>
                  <a:srgbClr val="FFFFFF"/>
                </a:solidFill>
                <a:latin typeface="Times New Roman"/>
              </a:rPr>
              <a:t>Website Văn Phòng Phẩm Moai Moai</a:t>
            </a:r>
          </a:p>
        </p:txBody>
      </p:sp>
      <p:sp>
        <p:nvSpPr>
          <p:cNvPr name="Freeform 4" id="4"/>
          <p:cNvSpPr/>
          <p:nvPr/>
        </p:nvSpPr>
        <p:spPr>
          <a:xfrm flipH="false" flipV="false" rot="5400000">
            <a:off x="8403676" y="-987091"/>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14748" y="7655270"/>
            <a:ext cx="3877462"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Semi-Bold"/>
              </a:rPr>
              <a:t>Nguyễn Thái Hà</a:t>
            </a:r>
          </a:p>
        </p:txBody>
      </p:sp>
      <p:sp>
        <p:nvSpPr>
          <p:cNvPr name="TextBox 6" id="6"/>
          <p:cNvSpPr txBox="true"/>
          <p:nvPr/>
        </p:nvSpPr>
        <p:spPr>
          <a:xfrm rot="0">
            <a:off x="795258" y="7655270"/>
            <a:ext cx="2019490"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Bold"/>
              </a:rPr>
              <a:t>Thành viên :</a:t>
            </a:r>
          </a:p>
        </p:txBody>
      </p:sp>
      <p:sp>
        <p:nvSpPr>
          <p:cNvPr name="TextBox 7" id="7"/>
          <p:cNvSpPr txBox="true"/>
          <p:nvPr/>
        </p:nvSpPr>
        <p:spPr>
          <a:xfrm rot="0">
            <a:off x="795258" y="8290117"/>
            <a:ext cx="2019490"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Bold"/>
              </a:rPr>
              <a:t>MSSV          :</a:t>
            </a:r>
          </a:p>
        </p:txBody>
      </p:sp>
      <p:sp>
        <p:nvSpPr>
          <p:cNvPr name="TextBox 8" id="8"/>
          <p:cNvSpPr txBox="true"/>
          <p:nvPr/>
        </p:nvSpPr>
        <p:spPr>
          <a:xfrm rot="0">
            <a:off x="2814748" y="8290117"/>
            <a:ext cx="2019490"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rPr>
              <a:t>2180605319</a:t>
            </a:r>
          </a:p>
        </p:txBody>
      </p:sp>
      <p:sp>
        <p:nvSpPr>
          <p:cNvPr name="TextBox 9" id="9"/>
          <p:cNvSpPr txBox="true"/>
          <p:nvPr/>
        </p:nvSpPr>
        <p:spPr>
          <a:xfrm rot="0">
            <a:off x="509575" y="423545"/>
            <a:ext cx="11275914" cy="1200785"/>
          </a:xfrm>
          <a:prstGeom prst="rect">
            <a:avLst/>
          </a:prstGeom>
        </p:spPr>
        <p:txBody>
          <a:bodyPr anchor="t" rtlCol="false" tIns="0" lIns="0" bIns="0" rIns="0">
            <a:spAutoFit/>
          </a:bodyPr>
          <a:lstStyle/>
          <a:p>
            <a:pPr algn="ctr">
              <a:lnSpc>
                <a:spcPts val="4719"/>
              </a:lnSpc>
            </a:pPr>
            <a:r>
              <a:rPr lang="en-US" sz="3999">
                <a:solidFill>
                  <a:srgbClr val="FFFFFF"/>
                </a:solidFill>
                <a:latin typeface="Arimo"/>
              </a:rPr>
              <a:t>TRƯỜNG ĐẠI HỌC CÔNG NGHỆ TP.HCM</a:t>
            </a:r>
          </a:p>
          <a:p>
            <a:pPr algn="ctr">
              <a:lnSpc>
                <a:spcPts val="4719"/>
              </a:lnSpc>
            </a:pPr>
            <a:r>
              <a:rPr lang="en-US" sz="3999">
                <a:solidFill>
                  <a:srgbClr val="FFFFFF"/>
                </a:solidFill>
                <a:latin typeface="Arimo"/>
              </a:rPr>
              <a:t>KHOA CÔNG NGHỆ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1037" t="0" r="1037" b="0"/>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USE CASE CHỨC NĂNG ĐĂNG KÝ, ĐĂNG NHẬP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0078" r="0" b="10078"/>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USE CASE CHỨC NĂNG QUẢN LÝ THÔNG TIN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7472" r="0" b="1747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USE CASE CHỨC NĂNG ĐẶT HÀNG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141019" y="910866"/>
            <a:ext cx="7969864" cy="8347434"/>
          </a:xfrm>
          <a:custGeom>
            <a:avLst/>
            <a:gdLst/>
            <a:ahLst/>
            <a:cxnLst/>
            <a:rect r="r" b="b" t="t" l="l"/>
            <a:pathLst>
              <a:path h="8347434" w="7969864">
                <a:moveTo>
                  <a:pt x="0" y="0"/>
                </a:moveTo>
                <a:lnTo>
                  <a:pt x="7969864" y="0"/>
                </a:lnTo>
                <a:lnTo>
                  <a:pt x="7969864" y="8347434"/>
                </a:lnTo>
                <a:lnTo>
                  <a:pt x="0" y="8347434"/>
                </a:lnTo>
                <a:lnTo>
                  <a:pt x="0" y="0"/>
                </a:lnTo>
                <a:close/>
              </a:path>
            </a:pathLst>
          </a:custGeom>
          <a:blipFill>
            <a:blip r:embed="rId2"/>
            <a:stretch>
              <a:fillRect l="0" t="0" r="-3468" b="0"/>
            </a:stretch>
          </a:blipFill>
        </p:spPr>
      </p:sp>
      <p:sp>
        <p:nvSpPr>
          <p:cNvPr name="TextBox 6" id="6"/>
          <p:cNvSpPr txBox="true"/>
          <p:nvPr/>
        </p:nvSpPr>
        <p:spPr>
          <a:xfrm rot="0">
            <a:off x="11216367" y="4436587"/>
            <a:ext cx="5549599" cy="1347150"/>
          </a:xfrm>
          <a:prstGeom prst="rect">
            <a:avLst/>
          </a:prstGeom>
        </p:spPr>
        <p:txBody>
          <a:bodyPr anchor="t" rtlCol="false" tIns="0" lIns="0" bIns="0" rIns="0">
            <a:spAutoFit/>
          </a:bodyPr>
          <a:lstStyle/>
          <a:p>
            <a:pPr algn="l" marL="0" indent="0" lvl="0">
              <a:lnSpc>
                <a:spcPts val="5116"/>
              </a:lnSpc>
            </a:pPr>
            <a:r>
              <a:rPr lang="en-US" sz="3654" u="none">
                <a:solidFill>
                  <a:srgbClr val="FCFCFC"/>
                </a:solidFill>
                <a:latin typeface="Times New Roman"/>
              </a:rPr>
              <a:t>ACTIVITY CHỨC NĂNG ĐĂNG KÝ TÀI KHOẢN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612446" y="694851"/>
            <a:ext cx="6280727" cy="8897298"/>
          </a:xfrm>
          <a:custGeom>
            <a:avLst/>
            <a:gdLst/>
            <a:ahLst/>
            <a:cxnLst/>
            <a:rect r="r" b="b" t="t" l="l"/>
            <a:pathLst>
              <a:path h="8897298" w="6280727">
                <a:moveTo>
                  <a:pt x="0" y="0"/>
                </a:moveTo>
                <a:lnTo>
                  <a:pt x="6280726" y="0"/>
                </a:lnTo>
                <a:lnTo>
                  <a:pt x="6280726" y="8897298"/>
                </a:lnTo>
                <a:lnTo>
                  <a:pt x="0" y="8897298"/>
                </a:lnTo>
                <a:lnTo>
                  <a:pt x="0" y="0"/>
                </a:lnTo>
                <a:close/>
              </a:path>
            </a:pathLst>
          </a:custGeom>
          <a:blipFill>
            <a:blip r:embed="rId2"/>
            <a:stretch>
              <a:fillRect l="0" t="-232" r="0" b="-232"/>
            </a:stretch>
          </a:blipFill>
        </p:spPr>
      </p:sp>
      <p:sp>
        <p:nvSpPr>
          <p:cNvPr name="TextBox 6" id="6"/>
          <p:cNvSpPr txBox="true"/>
          <p:nvPr/>
        </p:nvSpPr>
        <p:spPr>
          <a:xfrm rot="0">
            <a:off x="11216367" y="4436587"/>
            <a:ext cx="5549599" cy="1347150"/>
          </a:xfrm>
          <a:prstGeom prst="rect">
            <a:avLst/>
          </a:prstGeom>
        </p:spPr>
        <p:txBody>
          <a:bodyPr anchor="t" rtlCol="false" tIns="0" lIns="0" bIns="0" rIns="0">
            <a:spAutoFit/>
          </a:bodyPr>
          <a:lstStyle/>
          <a:p>
            <a:pPr algn="l" marL="0" indent="0" lvl="0">
              <a:lnSpc>
                <a:spcPts val="5116"/>
              </a:lnSpc>
            </a:pPr>
            <a:r>
              <a:rPr lang="en-US" sz="3654" u="none">
                <a:solidFill>
                  <a:srgbClr val="FCFCFC"/>
                </a:solidFill>
                <a:latin typeface="Times New Roman"/>
              </a:rPr>
              <a:t>ACTIVITY CHỨC NĂNG ĐĂNG KÝ TÀI KHOẢN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grpSp>
        <p:nvGrpSpPr>
          <p:cNvPr name="Group 3" id="3"/>
          <p:cNvGrpSpPr/>
          <p:nvPr/>
        </p:nvGrpSpPr>
        <p:grpSpPr>
          <a:xfrm rot="0">
            <a:off x="8191860" y="0"/>
            <a:ext cx="14483006" cy="10287000"/>
            <a:chOff x="0" y="0"/>
            <a:chExt cx="676641" cy="480605"/>
          </a:xfrm>
        </p:grpSpPr>
        <p:sp>
          <p:nvSpPr>
            <p:cNvPr name="Freeform 4" id="4"/>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5" id="5"/>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9477339" y="1028700"/>
            <a:ext cx="7781961" cy="7781961"/>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39785" t="0" r="-39785" b="0"/>
              </a:stretch>
            </a:blipFill>
          </p:spPr>
        </p:sp>
      </p:grpSp>
      <p:grpSp>
        <p:nvGrpSpPr>
          <p:cNvPr name="Group 8" id="8"/>
          <p:cNvGrpSpPr/>
          <p:nvPr/>
        </p:nvGrpSpPr>
        <p:grpSpPr>
          <a:xfrm rot="0">
            <a:off x="12375054" y="9448108"/>
            <a:ext cx="6580569" cy="838892"/>
            <a:chOff x="0" y="0"/>
            <a:chExt cx="3770039" cy="480605"/>
          </a:xfrm>
        </p:grpSpPr>
        <p:sp>
          <p:nvSpPr>
            <p:cNvPr name="Freeform 9" id="9"/>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0" id="10"/>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1" id="11"/>
          <p:cNvSpPr txBox="true"/>
          <p:nvPr/>
        </p:nvSpPr>
        <p:spPr>
          <a:xfrm rot="0">
            <a:off x="1224942" y="1960200"/>
            <a:ext cx="8152586" cy="2374459"/>
          </a:xfrm>
          <a:prstGeom prst="rect">
            <a:avLst/>
          </a:prstGeom>
        </p:spPr>
        <p:txBody>
          <a:bodyPr anchor="t" rtlCol="false" tIns="0" lIns="0" bIns="0" rIns="0">
            <a:spAutoFit/>
          </a:bodyPr>
          <a:lstStyle/>
          <a:p>
            <a:pPr algn="l">
              <a:lnSpc>
                <a:spcPts val="9470"/>
              </a:lnSpc>
            </a:pPr>
            <a:r>
              <a:rPr lang="en-US" sz="7284">
                <a:solidFill>
                  <a:srgbClr val="0B1320"/>
                </a:solidFill>
                <a:latin typeface="Muli Bold"/>
              </a:rPr>
              <a:t>Giao diện và chức năng website</a:t>
            </a:r>
          </a:p>
        </p:txBody>
      </p:sp>
      <p:sp>
        <p:nvSpPr>
          <p:cNvPr name="Freeform 12" id="12"/>
          <p:cNvSpPr/>
          <p:nvPr/>
        </p:nvSpPr>
        <p:spPr>
          <a:xfrm flipH="false" flipV="false" rot="5768857">
            <a:off x="-5637541" y="5987119"/>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16367" t="0" r="16367" b="0"/>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ĐĂNG KÝ</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9207" t="0" r="9207" b="0"/>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ĐĂNG NHẬP</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43" r="0" b="1443"/>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GIAO DIỆN TRANG CHỦ</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92" r="0" b="149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THÊM SẢN PHẨM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0282" y="2887513"/>
            <a:ext cx="5560917" cy="4252579"/>
          </a:xfrm>
          <a:prstGeom prst="rect">
            <a:avLst/>
          </a:prstGeom>
        </p:spPr>
        <p:txBody>
          <a:bodyPr anchor="t" rtlCol="false" tIns="0" lIns="0" bIns="0" rIns="0">
            <a:spAutoFit/>
          </a:bodyPr>
          <a:lstStyle/>
          <a:p>
            <a:pPr algn="l" marL="0" indent="0" lvl="0">
              <a:lnSpc>
                <a:spcPts val="11196"/>
              </a:lnSpc>
              <a:spcBef>
                <a:spcPct val="0"/>
              </a:spcBef>
            </a:pPr>
            <a:r>
              <a:rPr lang="en-US" sz="8546" spc="256">
                <a:solidFill>
                  <a:srgbClr val="191919"/>
                </a:solidFill>
                <a:latin typeface="Arimo Bold"/>
              </a:rPr>
              <a:t>Nội dung bài thuyết trình</a:t>
            </a:r>
          </a:p>
        </p:txBody>
      </p:sp>
      <p:sp>
        <p:nvSpPr>
          <p:cNvPr name="AutoShape 3" id="3"/>
          <p:cNvSpPr/>
          <p:nvPr/>
        </p:nvSpPr>
        <p:spPr>
          <a:xfrm rot="0">
            <a:off x="6494574" y="972022"/>
            <a:ext cx="10764726" cy="1644902"/>
          </a:xfrm>
          <a:prstGeom prst="rect">
            <a:avLst/>
          </a:prstGeom>
          <a:solidFill>
            <a:srgbClr val="86EAE9">
              <a:alpha val="29804"/>
            </a:srgbClr>
          </a:solidFill>
        </p:spPr>
      </p:sp>
      <p:sp>
        <p:nvSpPr>
          <p:cNvPr name="TextBox 4" id="4"/>
          <p:cNvSpPr txBox="true"/>
          <p:nvPr/>
        </p:nvSpPr>
        <p:spPr>
          <a:xfrm rot="0">
            <a:off x="12642942" y="1402520"/>
            <a:ext cx="4142724" cy="717232"/>
          </a:xfrm>
          <a:prstGeom prst="rect">
            <a:avLst/>
          </a:prstGeom>
        </p:spPr>
        <p:txBody>
          <a:bodyPr anchor="t" rtlCol="false" tIns="0" lIns="0" bIns="0" rIns="0">
            <a:spAutoFit/>
          </a:bodyPr>
          <a:lstStyle/>
          <a:p>
            <a:pPr algn="l">
              <a:lnSpc>
                <a:spcPts val="2887"/>
              </a:lnSpc>
            </a:pPr>
            <a:r>
              <a:rPr lang="en-US" sz="1925" spc="96">
                <a:solidFill>
                  <a:srgbClr val="191919"/>
                </a:solidFill>
                <a:latin typeface="Arimo"/>
              </a:rPr>
              <a:t>Mô tả tổng quan về đề tài đang nghiên cứu</a:t>
            </a:r>
          </a:p>
        </p:txBody>
      </p:sp>
      <p:sp>
        <p:nvSpPr>
          <p:cNvPr name="AutoShape 5" id="5"/>
          <p:cNvSpPr/>
          <p:nvPr/>
        </p:nvSpPr>
        <p:spPr>
          <a:xfrm rot="0">
            <a:off x="6494574" y="972022"/>
            <a:ext cx="4777276" cy="1644902"/>
          </a:xfrm>
          <a:prstGeom prst="rect">
            <a:avLst/>
          </a:prstGeom>
          <a:solidFill>
            <a:srgbClr val="86EAE9"/>
          </a:solidFill>
        </p:spPr>
      </p:sp>
      <p:sp>
        <p:nvSpPr>
          <p:cNvPr name="TextBox 6" id="6"/>
          <p:cNvSpPr txBox="true"/>
          <p:nvPr/>
        </p:nvSpPr>
        <p:spPr>
          <a:xfrm rot="0">
            <a:off x="8031972" y="1561682"/>
            <a:ext cx="3235874" cy="4274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GIỚI THIỆU ĐỀ TÀI</a:t>
            </a:r>
          </a:p>
        </p:txBody>
      </p:sp>
      <p:grpSp>
        <p:nvGrpSpPr>
          <p:cNvPr name="Group 7" id="7"/>
          <p:cNvGrpSpPr/>
          <p:nvPr/>
        </p:nvGrpSpPr>
        <p:grpSpPr>
          <a:xfrm rot="-8100000">
            <a:off x="10685819" y="1213378"/>
            <a:ext cx="1164053" cy="1162190"/>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86EAE9"/>
            </a:solidFill>
          </p:spPr>
        </p:sp>
      </p:grpSp>
      <p:sp>
        <p:nvSpPr>
          <p:cNvPr name="AutoShape 9" id="9"/>
          <p:cNvSpPr/>
          <p:nvPr/>
        </p:nvSpPr>
        <p:spPr>
          <a:xfrm rot="0">
            <a:off x="6494574" y="2645263"/>
            <a:ext cx="10764726" cy="1644902"/>
          </a:xfrm>
          <a:prstGeom prst="rect">
            <a:avLst/>
          </a:prstGeom>
          <a:solidFill>
            <a:srgbClr val="3EDAD8">
              <a:alpha val="29804"/>
            </a:srgbClr>
          </a:solidFill>
        </p:spPr>
      </p:sp>
      <p:sp>
        <p:nvSpPr>
          <p:cNvPr name="TextBox 10" id="10"/>
          <p:cNvSpPr txBox="true"/>
          <p:nvPr/>
        </p:nvSpPr>
        <p:spPr>
          <a:xfrm rot="0">
            <a:off x="12642942" y="3075761"/>
            <a:ext cx="4142724" cy="717232"/>
          </a:xfrm>
          <a:prstGeom prst="rect">
            <a:avLst/>
          </a:prstGeom>
        </p:spPr>
        <p:txBody>
          <a:bodyPr anchor="t" rtlCol="false" tIns="0" lIns="0" bIns="0" rIns="0">
            <a:spAutoFit/>
          </a:bodyPr>
          <a:lstStyle/>
          <a:p>
            <a:pPr algn="l">
              <a:lnSpc>
                <a:spcPts val="2887"/>
              </a:lnSpc>
            </a:pPr>
            <a:r>
              <a:rPr lang="en-US" sz="1925" spc="96">
                <a:solidFill>
                  <a:srgbClr val="191919"/>
                </a:solidFill>
                <a:latin typeface="Arimo"/>
              </a:rPr>
              <a:t>Giới thiệu sơ qua về công nghệ được sử dụng trong đề tài</a:t>
            </a:r>
          </a:p>
        </p:txBody>
      </p:sp>
      <p:sp>
        <p:nvSpPr>
          <p:cNvPr name="AutoShape 11" id="11"/>
          <p:cNvSpPr/>
          <p:nvPr/>
        </p:nvSpPr>
        <p:spPr>
          <a:xfrm rot="0">
            <a:off x="6494574" y="2645263"/>
            <a:ext cx="4777276" cy="1644902"/>
          </a:xfrm>
          <a:prstGeom prst="rect">
            <a:avLst/>
          </a:prstGeom>
          <a:solidFill>
            <a:srgbClr val="3EDAD8"/>
          </a:solidFill>
        </p:spPr>
      </p:sp>
      <p:grpSp>
        <p:nvGrpSpPr>
          <p:cNvPr name="Group 12" id="12"/>
          <p:cNvGrpSpPr/>
          <p:nvPr/>
        </p:nvGrpSpPr>
        <p:grpSpPr>
          <a:xfrm rot="-8100000">
            <a:off x="10685819" y="2886619"/>
            <a:ext cx="1164053" cy="1162190"/>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EDAD8"/>
            </a:solidFill>
          </p:spPr>
        </p:sp>
      </p:grpSp>
      <p:sp>
        <p:nvSpPr>
          <p:cNvPr name="AutoShape 14" id="14"/>
          <p:cNvSpPr/>
          <p:nvPr/>
        </p:nvSpPr>
        <p:spPr>
          <a:xfrm rot="0">
            <a:off x="6494574" y="4318505"/>
            <a:ext cx="10764726" cy="1644902"/>
          </a:xfrm>
          <a:prstGeom prst="rect">
            <a:avLst/>
          </a:prstGeom>
          <a:solidFill>
            <a:srgbClr val="37C9EF">
              <a:alpha val="29804"/>
            </a:srgbClr>
          </a:solidFill>
        </p:spPr>
      </p:sp>
      <p:sp>
        <p:nvSpPr>
          <p:cNvPr name="TextBox 15" id="15"/>
          <p:cNvSpPr txBox="true"/>
          <p:nvPr/>
        </p:nvSpPr>
        <p:spPr>
          <a:xfrm rot="0">
            <a:off x="12642942" y="4540881"/>
            <a:ext cx="4142724" cy="1133475"/>
          </a:xfrm>
          <a:prstGeom prst="rect">
            <a:avLst/>
          </a:prstGeom>
        </p:spPr>
        <p:txBody>
          <a:bodyPr anchor="t" rtlCol="false" tIns="0" lIns="0" bIns="0" rIns="0">
            <a:spAutoFit/>
          </a:bodyPr>
          <a:lstStyle/>
          <a:p>
            <a:pPr algn="l">
              <a:lnSpc>
                <a:spcPts val="3000"/>
              </a:lnSpc>
            </a:pPr>
            <a:r>
              <a:rPr lang="en-US" sz="2000" spc="100">
                <a:solidFill>
                  <a:srgbClr val="191919"/>
                </a:solidFill>
                <a:latin typeface="Arimo"/>
              </a:rPr>
              <a:t>Mô tả quá trình tìm hiểu và xác định yêu cầu, sau đó xây dựng hệ thống để đáp ứng yêu cầu</a:t>
            </a:r>
          </a:p>
        </p:txBody>
      </p:sp>
      <p:sp>
        <p:nvSpPr>
          <p:cNvPr name="AutoShape 16" id="16"/>
          <p:cNvSpPr/>
          <p:nvPr/>
        </p:nvSpPr>
        <p:spPr>
          <a:xfrm rot="0">
            <a:off x="6494574" y="4318505"/>
            <a:ext cx="4777276" cy="1644902"/>
          </a:xfrm>
          <a:prstGeom prst="rect">
            <a:avLst/>
          </a:prstGeom>
          <a:solidFill>
            <a:srgbClr val="37C9EF"/>
          </a:solidFill>
        </p:spPr>
      </p:sp>
      <p:grpSp>
        <p:nvGrpSpPr>
          <p:cNvPr name="Group 17" id="17"/>
          <p:cNvGrpSpPr/>
          <p:nvPr/>
        </p:nvGrpSpPr>
        <p:grpSpPr>
          <a:xfrm rot="-8100000">
            <a:off x="10685819" y="4559861"/>
            <a:ext cx="1164053" cy="1162190"/>
            <a:chOff x="0" y="0"/>
            <a:chExt cx="6350000" cy="6339840"/>
          </a:xfrm>
        </p:grpSpPr>
        <p:sp>
          <p:nvSpPr>
            <p:cNvPr name="Freeform 18" id="1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solidFill>
          </p:spPr>
        </p:sp>
      </p:grpSp>
      <p:sp>
        <p:nvSpPr>
          <p:cNvPr name="AutoShape 19" id="19"/>
          <p:cNvSpPr/>
          <p:nvPr/>
        </p:nvSpPr>
        <p:spPr>
          <a:xfrm rot="0">
            <a:off x="6494574" y="5991746"/>
            <a:ext cx="10764726" cy="1644902"/>
          </a:xfrm>
          <a:prstGeom prst="rect">
            <a:avLst/>
          </a:prstGeom>
          <a:solidFill>
            <a:srgbClr val="2C92D5">
              <a:alpha val="29804"/>
            </a:srgbClr>
          </a:solidFill>
        </p:spPr>
      </p:sp>
      <p:sp>
        <p:nvSpPr>
          <p:cNvPr name="TextBox 20" id="20"/>
          <p:cNvSpPr txBox="true"/>
          <p:nvPr/>
        </p:nvSpPr>
        <p:spPr>
          <a:xfrm rot="0">
            <a:off x="12642942" y="6422243"/>
            <a:ext cx="4142724" cy="717232"/>
          </a:xfrm>
          <a:prstGeom prst="rect">
            <a:avLst/>
          </a:prstGeom>
        </p:spPr>
        <p:txBody>
          <a:bodyPr anchor="t" rtlCol="false" tIns="0" lIns="0" bIns="0" rIns="0">
            <a:spAutoFit/>
          </a:bodyPr>
          <a:lstStyle/>
          <a:p>
            <a:pPr algn="l">
              <a:lnSpc>
                <a:spcPts val="2887"/>
              </a:lnSpc>
            </a:pPr>
            <a:r>
              <a:rPr lang="en-US" sz="1925" spc="96">
                <a:solidFill>
                  <a:srgbClr val="191919"/>
                </a:solidFill>
                <a:latin typeface="Arimo"/>
              </a:rPr>
              <a:t>Giao diện và chức năng trong đề tài</a:t>
            </a:r>
          </a:p>
        </p:txBody>
      </p:sp>
      <p:sp>
        <p:nvSpPr>
          <p:cNvPr name="AutoShape 21" id="21"/>
          <p:cNvSpPr/>
          <p:nvPr/>
        </p:nvSpPr>
        <p:spPr>
          <a:xfrm rot="0">
            <a:off x="6494574" y="5991746"/>
            <a:ext cx="4777276" cy="1644902"/>
          </a:xfrm>
          <a:prstGeom prst="rect">
            <a:avLst/>
          </a:prstGeom>
          <a:solidFill>
            <a:srgbClr val="2C92D5"/>
          </a:solidFill>
        </p:spPr>
      </p:sp>
      <p:grpSp>
        <p:nvGrpSpPr>
          <p:cNvPr name="Group 22" id="22"/>
          <p:cNvGrpSpPr/>
          <p:nvPr/>
        </p:nvGrpSpPr>
        <p:grpSpPr>
          <a:xfrm rot="-8100000">
            <a:off x="10685819" y="6233102"/>
            <a:ext cx="1164053" cy="1162190"/>
            <a:chOff x="0" y="0"/>
            <a:chExt cx="6350000" cy="6339840"/>
          </a:xfrm>
        </p:grpSpPr>
        <p:sp>
          <p:nvSpPr>
            <p:cNvPr name="Freeform 23" id="2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solidFill>
          </p:spPr>
        </p:sp>
      </p:grpSp>
      <p:sp>
        <p:nvSpPr>
          <p:cNvPr name="AutoShape 24" id="24"/>
          <p:cNvSpPr/>
          <p:nvPr/>
        </p:nvSpPr>
        <p:spPr>
          <a:xfrm rot="0">
            <a:off x="6494574" y="7670075"/>
            <a:ext cx="10764726" cy="1644902"/>
          </a:xfrm>
          <a:prstGeom prst="rect">
            <a:avLst/>
          </a:prstGeom>
          <a:solidFill>
            <a:srgbClr val="13538A">
              <a:alpha val="29804"/>
            </a:srgbClr>
          </a:solidFill>
        </p:spPr>
      </p:sp>
      <p:sp>
        <p:nvSpPr>
          <p:cNvPr name="TextBox 25" id="25"/>
          <p:cNvSpPr txBox="true"/>
          <p:nvPr/>
        </p:nvSpPr>
        <p:spPr>
          <a:xfrm rot="0">
            <a:off x="12642942" y="8281548"/>
            <a:ext cx="4142724" cy="355283"/>
          </a:xfrm>
          <a:prstGeom prst="rect">
            <a:avLst/>
          </a:prstGeom>
        </p:spPr>
        <p:txBody>
          <a:bodyPr anchor="t" rtlCol="false" tIns="0" lIns="0" bIns="0" rIns="0">
            <a:spAutoFit/>
          </a:bodyPr>
          <a:lstStyle/>
          <a:p>
            <a:pPr algn="l">
              <a:lnSpc>
                <a:spcPts val="2887"/>
              </a:lnSpc>
            </a:pPr>
            <a:r>
              <a:rPr lang="en-US" sz="1925" spc="96">
                <a:solidFill>
                  <a:srgbClr val="191919"/>
                </a:solidFill>
                <a:latin typeface="Arimo"/>
              </a:rPr>
              <a:t>Diễn giải kết quả và viết kết luận.</a:t>
            </a:r>
          </a:p>
        </p:txBody>
      </p:sp>
      <p:sp>
        <p:nvSpPr>
          <p:cNvPr name="AutoShape 26" id="26"/>
          <p:cNvSpPr/>
          <p:nvPr/>
        </p:nvSpPr>
        <p:spPr>
          <a:xfrm rot="0">
            <a:off x="6494574" y="7670075"/>
            <a:ext cx="4777276" cy="1644902"/>
          </a:xfrm>
          <a:prstGeom prst="rect">
            <a:avLst/>
          </a:prstGeom>
          <a:solidFill>
            <a:srgbClr val="13538A"/>
          </a:solidFill>
        </p:spPr>
      </p:sp>
      <p:grpSp>
        <p:nvGrpSpPr>
          <p:cNvPr name="Group 27" id="27"/>
          <p:cNvGrpSpPr/>
          <p:nvPr/>
        </p:nvGrpSpPr>
        <p:grpSpPr>
          <a:xfrm rot="-8100000">
            <a:off x="10685819" y="7911431"/>
            <a:ext cx="1164053" cy="1162190"/>
            <a:chOff x="0" y="0"/>
            <a:chExt cx="6350000" cy="6339840"/>
          </a:xfrm>
        </p:grpSpPr>
        <p:sp>
          <p:nvSpPr>
            <p:cNvPr name="Freeform 28" id="2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solidFill>
          </p:spPr>
        </p:sp>
      </p:grpSp>
      <p:grpSp>
        <p:nvGrpSpPr>
          <p:cNvPr name="Group 29" id="29"/>
          <p:cNvGrpSpPr/>
          <p:nvPr/>
        </p:nvGrpSpPr>
        <p:grpSpPr>
          <a:xfrm rot="0">
            <a:off x="6920334" y="1024848"/>
            <a:ext cx="783092" cy="1539250"/>
            <a:chOff x="0" y="0"/>
            <a:chExt cx="1044123" cy="2052334"/>
          </a:xfrm>
        </p:grpSpPr>
        <p:sp>
          <p:nvSpPr>
            <p:cNvPr name="Freeform 30" id="30"/>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t="0" r="-48280" b="0"/>
              </a:stretch>
            </a:blipFill>
          </p:spPr>
        </p:sp>
        <p:sp>
          <p:nvSpPr>
            <p:cNvPr name="TextBox 31" id="31"/>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86EAE9"/>
                  </a:solidFill>
                  <a:latin typeface="Clear Sans Bold"/>
                </a:rPr>
                <a:t>01</a:t>
              </a:r>
            </a:p>
          </p:txBody>
        </p:sp>
      </p:grpSp>
      <p:sp>
        <p:nvSpPr>
          <p:cNvPr name="TextBox 32" id="32"/>
          <p:cNvSpPr txBox="true"/>
          <p:nvPr/>
        </p:nvSpPr>
        <p:spPr>
          <a:xfrm rot="0">
            <a:off x="8031972" y="2967202"/>
            <a:ext cx="3235874" cy="846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GIỚI THIỆU CÔNG NGHỆ</a:t>
            </a:r>
          </a:p>
        </p:txBody>
      </p:sp>
      <p:grpSp>
        <p:nvGrpSpPr>
          <p:cNvPr name="Group 33" id="33"/>
          <p:cNvGrpSpPr/>
          <p:nvPr/>
        </p:nvGrpSpPr>
        <p:grpSpPr>
          <a:xfrm rot="0">
            <a:off x="6920334" y="2689454"/>
            <a:ext cx="783092" cy="1539250"/>
            <a:chOff x="0" y="0"/>
            <a:chExt cx="1044123" cy="2052334"/>
          </a:xfrm>
        </p:grpSpPr>
        <p:sp>
          <p:nvSpPr>
            <p:cNvPr name="Freeform 34" id="34"/>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t="0" r="-48280" b="0"/>
              </a:stretch>
            </a:blipFill>
          </p:spPr>
        </p:sp>
        <p:sp>
          <p:nvSpPr>
            <p:cNvPr name="TextBox 35" id="35"/>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3EDAD8"/>
                  </a:solidFill>
                  <a:latin typeface="Clear Sans Bold"/>
                </a:rPr>
                <a:t>02</a:t>
              </a:r>
            </a:p>
          </p:txBody>
        </p:sp>
      </p:grpSp>
      <p:sp>
        <p:nvSpPr>
          <p:cNvPr name="TextBox 36" id="36"/>
          <p:cNvSpPr txBox="true"/>
          <p:nvPr/>
        </p:nvSpPr>
        <p:spPr>
          <a:xfrm rot="0">
            <a:off x="8035977" y="4747070"/>
            <a:ext cx="3235874" cy="754761"/>
          </a:xfrm>
          <a:prstGeom prst="rect">
            <a:avLst/>
          </a:prstGeom>
        </p:spPr>
        <p:txBody>
          <a:bodyPr anchor="t" rtlCol="false" tIns="0" lIns="0" bIns="0" rIns="0">
            <a:spAutoFit/>
          </a:bodyPr>
          <a:lstStyle/>
          <a:p>
            <a:pPr algn="l" marL="0" indent="0" lvl="0">
              <a:lnSpc>
                <a:spcPts val="2967"/>
              </a:lnSpc>
              <a:spcBef>
                <a:spcPct val="0"/>
              </a:spcBef>
            </a:pPr>
            <a:r>
              <a:rPr lang="en-US" sz="2300" spc="89">
                <a:solidFill>
                  <a:srgbClr val="FFFFFF"/>
                </a:solidFill>
                <a:latin typeface="Arimo Bold"/>
              </a:rPr>
              <a:t>PHÂN TÍCH THIẾT KẾ HỆ THỐNG</a:t>
            </a:r>
          </a:p>
        </p:txBody>
      </p:sp>
      <p:grpSp>
        <p:nvGrpSpPr>
          <p:cNvPr name="Group 37" id="37"/>
          <p:cNvGrpSpPr/>
          <p:nvPr/>
        </p:nvGrpSpPr>
        <p:grpSpPr>
          <a:xfrm rot="0">
            <a:off x="6920334" y="4371331"/>
            <a:ext cx="783092" cy="1539250"/>
            <a:chOff x="0" y="0"/>
            <a:chExt cx="1044123" cy="2052334"/>
          </a:xfrm>
        </p:grpSpPr>
        <p:sp>
          <p:nvSpPr>
            <p:cNvPr name="Freeform 38" id="38"/>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t="0" r="-48280" b="0"/>
              </a:stretch>
            </a:blipFill>
          </p:spPr>
        </p:sp>
        <p:sp>
          <p:nvSpPr>
            <p:cNvPr name="TextBox 39" id="39"/>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37C9EF"/>
                  </a:solidFill>
                  <a:latin typeface="Clear Sans Bold"/>
                </a:rPr>
                <a:t>03</a:t>
              </a:r>
            </a:p>
          </p:txBody>
        </p:sp>
      </p:grpSp>
      <p:sp>
        <p:nvSpPr>
          <p:cNvPr name="TextBox 40" id="40"/>
          <p:cNvSpPr txBox="true"/>
          <p:nvPr/>
        </p:nvSpPr>
        <p:spPr>
          <a:xfrm rot="0">
            <a:off x="8035977" y="6388570"/>
            <a:ext cx="3235874" cy="846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GIAO DIỆN VÀ CHỨC NĂNG</a:t>
            </a:r>
          </a:p>
        </p:txBody>
      </p:sp>
      <p:grpSp>
        <p:nvGrpSpPr>
          <p:cNvPr name="Group 41" id="41"/>
          <p:cNvGrpSpPr/>
          <p:nvPr/>
        </p:nvGrpSpPr>
        <p:grpSpPr>
          <a:xfrm rot="0">
            <a:off x="6920334" y="6044572"/>
            <a:ext cx="783092" cy="1539250"/>
            <a:chOff x="0" y="0"/>
            <a:chExt cx="1044123" cy="2052334"/>
          </a:xfrm>
        </p:grpSpPr>
        <p:sp>
          <p:nvSpPr>
            <p:cNvPr name="Freeform 42" id="42"/>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t="0" r="-48280" b="0"/>
              </a:stretch>
            </a:blipFill>
          </p:spPr>
        </p:sp>
        <p:sp>
          <p:nvSpPr>
            <p:cNvPr name="TextBox 43" id="43"/>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2C92D5"/>
                  </a:solidFill>
                  <a:latin typeface="Clear Sans Bold"/>
                </a:rPr>
                <a:t>04</a:t>
              </a:r>
            </a:p>
          </p:txBody>
        </p:sp>
      </p:grpSp>
      <p:sp>
        <p:nvSpPr>
          <p:cNvPr name="TextBox 44" id="44"/>
          <p:cNvSpPr txBox="true"/>
          <p:nvPr/>
        </p:nvSpPr>
        <p:spPr>
          <a:xfrm rot="0">
            <a:off x="8035977" y="8276449"/>
            <a:ext cx="3235874" cy="4274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KẾT LUẬN</a:t>
            </a:r>
          </a:p>
        </p:txBody>
      </p:sp>
      <p:grpSp>
        <p:nvGrpSpPr>
          <p:cNvPr name="Group 45" id="45"/>
          <p:cNvGrpSpPr/>
          <p:nvPr/>
        </p:nvGrpSpPr>
        <p:grpSpPr>
          <a:xfrm rot="0">
            <a:off x="6920334" y="7722901"/>
            <a:ext cx="783092" cy="1539250"/>
            <a:chOff x="0" y="0"/>
            <a:chExt cx="1044123" cy="2052334"/>
          </a:xfrm>
        </p:grpSpPr>
        <p:sp>
          <p:nvSpPr>
            <p:cNvPr name="Freeform 46" id="46"/>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2">
                <a:extLst>
                  <a:ext uri="{96DAC541-7B7A-43D3-8B79-37D633B846F1}">
                    <asvg:svgBlip xmlns:asvg="http://schemas.microsoft.com/office/drawing/2016/SVG/main" r:embed="rId3"/>
                  </a:ext>
                </a:extLst>
              </a:blip>
              <a:stretch>
                <a:fillRect l="-48280" t="0" r="-48280" b="0"/>
              </a:stretch>
            </a:blipFill>
          </p:spPr>
        </p:sp>
        <p:sp>
          <p:nvSpPr>
            <p:cNvPr name="TextBox 47" id="47"/>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13538A"/>
                  </a:solidFill>
                  <a:latin typeface="Clear Sans Bold"/>
                </a:rPr>
                <a:t>05</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92" r="0" b="149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TÌM KIẾM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92" r="0" b="149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TÌM KIẾM THEO DANH MỤC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514" r="0" b="1514"/>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CHI TIẾT SẢN PHẨM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395" r="0" b="1395"/>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QUẢN LÝ USERS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92" r="0" b="149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QUẢN LÝ THƯƠNG HIỆU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395" r="0" b="1395"/>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QUẢN LÝ DANH MỤC SẢN PHẨM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1570" y="861625"/>
            <a:ext cx="16758075" cy="8539882"/>
            <a:chOff x="0" y="0"/>
            <a:chExt cx="22344100" cy="11386510"/>
          </a:xfrm>
        </p:grpSpPr>
        <p:pic>
          <p:nvPicPr>
            <p:cNvPr name="Picture 6" id="6"/>
            <p:cNvPicPr>
              <a:picLocks noChangeAspect="true"/>
            </p:cNvPicPr>
            <p:nvPr/>
          </p:nvPicPr>
          <p:blipFill>
            <a:blip r:embed="rId2"/>
            <a:srcRect l="0" t="1492" r="0" b="1492"/>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QUẢN LÝ SẢN PHẨM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4963" y="1028700"/>
            <a:ext cx="16758075" cy="8539882"/>
            <a:chOff x="0" y="0"/>
            <a:chExt cx="22344100" cy="11386510"/>
          </a:xfrm>
        </p:grpSpPr>
        <p:pic>
          <p:nvPicPr>
            <p:cNvPr name="Picture 6" id="6"/>
            <p:cNvPicPr>
              <a:picLocks noChangeAspect="true"/>
            </p:cNvPicPr>
            <p:nvPr/>
          </p:nvPicPr>
          <p:blipFill>
            <a:blip r:embed="rId2"/>
            <a:srcRect l="0" t="1347" r="0" b="1347"/>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CHỨC NĂNG QUẢN LÝ ĐƠN ĐẶT HÀNG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4963" y="1028700"/>
            <a:ext cx="16758075" cy="8539882"/>
            <a:chOff x="0" y="0"/>
            <a:chExt cx="22344100" cy="11386510"/>
          </a:xfrm>
        </p:grpSpPr>
        <p:pic>
          <p:nvPicPr>
            <p:cNvPr name="Picture 6" id="6"/>
            <p:cNvPicPr>
              <a:picLocks noChangeAspect="true"/>
            </p:cNvPicPr>
            <p:nvPr/>
          </p:nvPicPr>
          <p:blipFill>
            <a:blip r:embed="rId2"/>
            <a:srcRect l="0" t="1250" r="0" b="1250"/>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GIAO DIỆN GIỎ HÀNG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3A9A4"/>
        </a:solidFill>
      </p:bgPr>
    </p:bg>
    <p:spTree>
      <p:nvGrpSpPr>
        <p:cNvPr id="1" name=""/>
        <p:cNvGrpSpPr/>
        <p:nvPr/>
      </p:nvGrpSpPr>
      <p:grpSpPr>
        <a:xfrm>
          <a:off x="0" y="0"/>
          <a:ext cx="0" cy="0"/>
          <a:chOff x="0" y="0"/>
          <a:chExt cx="0" cy="0"/>
        </a:xfrm>
      </p:grpSpPr>
      <p:grpSp>
        <p:nvGrpSpPr>
          <p:cNvPr name="Group 2" id="2"/>
          <p:cNvGrpSpPr/>
          <p:nvPr/>
        </p:nvGrpSpPr>
        <p:grpSpPr>
          <a:xfrm rot="0">
            <a:off x="553905" y="694851"/>
            <a:ext cx="17180190" cy="8897298"/>
            <a:chOff x="0" y="0"/>
            <a:chExt cx="4524824" cy="2343321"/>
          </a:xfrm>
        </p:grpSpPr>
        <p:sp>
          <p:nvSpPr>
            <p:cNvPr name="Freeform 3" id="3"/>
            <p:cNvSpPr/>
            <p:nvPr/>
          </p:nvSpPr>
          <p:spPr>
            <a:xfrm flipH="false" flipV="false" rot="0">
              <a:off x="0" y="0"/>
              <a:ext cx="4524824" cy="2343322"/>
            </a:xfrm>
            <a:custGeom>
              <a:avLst/>
              <a:gdLst/>
              <a:ahLst/>
              <a:cxnLst/>
              <a:rect r="r" b="b" t="t" l="l"/>
              <a:pathLst>
                <a:path h="2343322" w="4524824">
                  <a:moveTo>
                    <a:pt x="0" y="0"/>
                  </a:moveTo>
                  <a:lnTo>
                    <a:pt x="4524824" y="0"/>
                  </a:lnTo>
                  <a:lnTo>
                    <a:pt x="4524824" y="2343322"/>
                  </a:lnTo>
                  <a:lnTo>
                    <a:pt x="0" y="2343322"/>
                  </a:lnTo>
                  <a:close/>
                </a:path>
              </a:pathLst>
            </a:custGeom>
            <a:solidFill>
              <a:srgbClr val="503942"/>
            </a:solidFill>
            <a:ln w="19050" cap="sq">
              <a:solidFill>
                <a:srgbClr val="606055"/>
              </a:solidFill>
              <a:prstDash val="solid"/>
              <a:miter/>
            </a:ln>
          </p:spPr>
        </p:sp>
        <p:sp>
          <p:nvSpPr>
            <p:cNvPr name="TextBox 4" id="4"/>
            <p:cNvSpPr txBox="true"/>
            <p:nvPr/>
          </p:nvSpPr>
          <p:spPr>
            <a:xfrm>
              <a:off x="0" y="-38100"/>
              <a:ext cx="4524824" cy="23814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4963" y="1028700"/>
            <a:ext cx="16758075" cy="8539882"/>
            <a:chOff x="0" y="0"/>
            <a:chExt cx="22344100" cy="11386510"/>
          </a:xfrm>
        </p:grpSpPr>
        <p:pic>
          <p:nvPicPr>
            <p:cNvPr name="Picture 6" id="6"/>
            <p:cNvPicPr>
              <a:picLocks noChangeAspect="true"/>
            </p:cNvPicPr>
            <p:nvPr/>
          </p:nvPicPr>
          <p:blipFill>
            <a:blip r:embed="rId2"/>
            <a:srcRect l="0" t="1466" r="0" b="1466"/>
            <a:stretch>
              <a:fillRect/>
            </a:stretch>
          </p:blipFill>
          <p:spPr>
            <a:xfrm flipH="false" flipV="false">
              <a:off x="0" y="0"/>
              <a:ext cx="22344100" cy="11386510"/>
            </a:xfrm>
            <a:prstGeom prst="rect">
              <a:avLst/>
            </a:prstGeom>
          </p:spPr>
        </p:pic>
      </p:grpSp>
      <p:grpSp>
        <p:nvGrpSpPr>
          <p:cNvPr name="Group 7" id="7"/>
          <p:cNvGrpSpPr/>
          <p:nvPr/>
        </p:nvGrpSpPr>
        <p:grpSpPr>
          <a:xfrm rot="0">
            <a:off x="2604025" y="8889767"/>
            <a:ext cx="13079950" cy="1023481"/>
            <a:chOff x="0" y="0"/>
            <a:chExt cx="3444925" cy="269559"/>
          </a:xfrm>
        </p:grpSpPr>
        <p:sp>
          <p:nvSpPr>
            <p:cNvPr name="Freeform 8" id="8"/>
            <p:cNvSpPr/>
            <p:nvPr/>
          </p:nvSpPr>
          <p:spPr>
            <a:xfrm flipH="false" flipV="false" rot="0">
              <a:off x="0" y="0"/>
              <a:ext cx="3444925" cy="269559"/>
            </a:xfrm>
            <a:custGeom>
              <a:avLst/>
              <a:gdLst/>
              <a:ahLst/>
              <a:cxnLst/>
              <a:rect r="r" b="b" t="t" l="l"/>
              <a:pathLst>
                <a:path h="269559" w="3444925">
                  <a:moveTo>
                    <a:pt x="29003" y="0"/>
                  </a:moveTo>
                  <a:lnTo>
                    <a:pt x="3415922" y="0"/>
                  </a:lnTo>
                  <a:cubicBezTo>
                    <a:pt x="3431940" y="0"/>
                    <a:pt x="3444925" y="12985"/>
                    <a:pt x="3444925" y="29003"/>
                  </a:cubicBezTo>
                  <a:lnTo>
                    <a:pt x="3444925" y="240556"/>
                  </a:lnTo>
                  <a:cubicBezTo>
                    <a:pt x="3444925" y="256574"/>
                    <a:pt x="3431940" y="269559"/>
                    <a:pt x="3415922" y="269559"/>
                  </a:cubicBezTo>
                  <a:lnTo>
                    <a:pt x="29003" y="269559"/>
                  </a:lnTo>
                  <a:cubicBezTo>
                    <a:pt x="12985" y="269559"/>
                    <a:pt x="0" y="256574"/>
                    <a:pt x="0" y="240556"/>
                  </a:cubicBezTo>
                  <a:lnTo>
                    <a:pt x="0" y="29003"/>
                  </a:lnTo>
                  <a:cubicBezTo>
                    <a:pt x="0" y="12985"/>
                    <a:pt x="12985" y="0"/>
                    <a:pt x="29003" y="0"/>
                  </a:cubicBezTo>
                  <a:close/>
                </a:path>
              </a:pathLst>
            </a:custGeom>
            <a:solidFill>
              <a:srgbClr val="EFCECB"/>
            </a:solidFill>
          </p:spPr>
        </p:sp>
        <p:sp>
          <p:nvSpPr>
            <p:cNvPr name="TextBox 9" id="9"/>
            <p:cNvSpPr txBox="true"/>
            <p:nvPr/>
          </p:nvSpPr>
          <p:spPr>
            <a:xfrm>
              <a:off x="0" y="-38100"/>
              <a:ext cx="3444925" cy="307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8947482"/>
            <a:ext cx="16230600" cy="755650"/>
          </a:xfrm>
          <a:prstGeom prst="rect">
            <a:avLst/>
          </a:prstGeom>
        </p:spPr>
        <p:txBody>
          <a:bodyPr anchor="t" rtlCol="false" tIns="0" lIns="0" bIns="0" rIns="0">
            <a:spAutoFit/>
          </a:bodyPr>
          <a:lstStyle/>
          <a:p>
            <a:pPr algn="ctr">
              <a:lnSpc>
                <a:spcPts val="5599"/>
              </a:lnSpc>
            </a:pPr>
            <a:r>
              <a:rPr lang="en-US" sz="3999">
                <a:solidFill>
                  <a:srgbClr val="372A28"/>
                </a:solidFill>
                <a:latin typeface="Times New Roman"/>
              </a:rPr>
              <a:t>GIAO DIỆN THANH TOÁN THÀNH CÔNG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grpSp>
        <p:nvGrpSpPr>
          <p:cNvPr name="Group 3" id="3"/>
          <p:cNvGrpSpPr/>
          <p:nvPr/>
        </p:nvGrpSpPr>
        <p:grpSpPr>
          <a:xfrm rot="0">
            <a:off x="8191860" y="0"/>
            <a:ext cx="14483006" cy="10287000"/>
            <a:chOff x="0" y="0"/>
            <a:chExt cx="676641" cy="480605"/>
          </a:xfrm>
        </p:grpSpPr>
        <p:sp>
          <p:nvSpPr>
            <p:cNvPr name="Freeform 4" id="4"/>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5" id="5"/>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9477339" y="1028700"/>
            <a:ext cx="7781961" cy="7781961"/>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25003" t="0" r="-25003" b="0"/>
              </a:stretch>
            </a:blipFill>
          </p:spPr>
        </p:sp>
      </p:grpSp>
      <p:grpSp>
        <p:nvGrpSpPr>
          <p:cNvPr name="Group 8" id="8"/>
          <p:cNvGrpSpPr/>
          <p:nvPr/>
        </p:nvGrpSpPr>
        <p:grpSpPr>
          <a:xfrm rot="0">
            <a:off x="12375054" y="9448108"/>
            <a:ext cx="6580569" cy="838892"/>
            <a:chOff x="0" y="0"/>
            <a:chExt cx="3770039" cy="480605"/>
          </a:xfrm>
        </p:grpSpPr>
        <p:sp>
          <p:nvSpPr>
            <p:cNvPr name="Freeform 9" id="9"/>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0" id="10"/>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1" id="11"/>
          <p:cNvSpPr txBox="true"/>
          <p:nvPr/>
        </p:nvSpPr>
        <p:spPr>
          <a:xfrm rot="0">
            <a:off x="1246579" y="2770855"/>
            <a:ext cx="7163160" cy="1174309"/>
          </a:xfrm>
          <a:prstGeom prst="rect">
            <a:avLst/>
          </a:prstGeom>
        </p:spPr>
        <p:txBody>
          <a:bodyPr anchor="t" rtlCol="false" tIns="0" lIns="0" bIns="0" rIns="0">
            <a:spAutoFit/>
          </a:bodyPr>
          <a:lstStyle/>
          <a:p>
            <a:pPr algn="l">
              <a:lnSpc>
                <a:spcPts val="9470"/>
              </a:lnSpc>
            </a:pPr>
            <a:r>
              <a:rPr lang="en-US" sz="7284">
                <a:solidFill>
                  <a:srgbClr val="0B1320"/>
                </a:solidFill>
                <a:latin typeface="Muli Bold"/>
              </a:rPr>
              <a:t>Giới thiệu đề tài</a:t>
            </a:r>
          </a:p>
        </p:txBody>
      </p:sp>
      <p:sp>
        <p:nvSpPr>
          <p:cNvPr name="Freeform 12" id="12"/>
          <p:cNvSpPr/>
          <p:nvPr/>
        </p:nvSpPr>
        <p:spPr>
          <a:xfrm flipH="false" flipV="false" rot="5768857">
            <a:off x="-5637541" y="5987119"/>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grpSp>
        <p:nvGrpSpPr>
          <p:cNvPr name="Group 3" id="3"/>
          <p:cNvGrpSpPr/>
          <p:nvPr/>
        </p:nvGrpSpPr>
        <p:grpSpPr>
          <a:xfrm rot="0">
            <a:off x="8191860" y="0"/>
            <a:ext cx="14483006" cy="10287000"/>
            <a:chOff x="0" y="0"/>
            <a:chExt cx="676641" cy="480605"/>
          </a:xfrm>
        </p:grpSpPr>
        <p:sp>
          <p:nvSpPr>
            <p:cNvPr name="Freeform 4" id="4"/>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5" id="5"/>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8589766" y="1028700"/>
            <a:ext cx="8669534" cy="7781961"/>
            <a:chOff x="0" y="0"/>
            <a:chExt cx="7074250" cy="6350000"/>
          </a:xfrm>
        </p:grpSpPr>
        <p:sp>
          <p:nvSpPr>
            <p:cNvPr name="Freeform 7" id="7"/>
            <p:cNvSpPr/>
            <p:nvPr/>
          </p:nvSpPr>
          <p:spPr>
            <a:xfrm flipH="false" flipV="false" rot="0">
              <a:off x="0" y="0"/>
              <a:ext cx="7075520" cy="6350000"/>
            </a:xfrm>
            <a:custGeom>
              <a:avLst/>
              <a:gdLst/>
              <a:ahLst/>
              <a:cxnLst/>
              <a:rect r="r" b="b" t="t" l="l"/>
              <a:pathLst>
                <a:path h="6350000" w="7075520">
                  <a:moveTo>
                    <a:pt x="6668188" y="0"/>
                  </a:moveTo>
                  <a:lnTo>
                    <a:pt x="406062" y="0"/>
                  </a:lnTo>
                  <a:cubicBezTo>
                    <a:pt x="181101" y="0"/>
                    <a:pt x="0" y="162560"/>
                    <a:pt x="0" y="364490"/>
                  </a:cubicBezTo>
                  <a:lnTo>
                    <a:pt x="0" y="5986780"/>
                  </a:lnTo>
                  <a:cubicBezTo>
                    <a:pt x="0" y="6187440"/>
                    <a:pt x="181101" y="6350000"/>
                    <a:pt x="406062" y="6350000"/>
                  </a:cubicBezTo>
                  <a:lnTo>
                    <a:pt x="6669604" y="6350000"/>
                  </a:lnTo>
                  <a:cubicBezTo>
                    <a:pt x="6893150" y="6350000"/>
                    <a:pt x="7075520" y="6187440"/>
                    <a:pt x="7075520" y="5985510"/>
                  </a:cubicBezTo>
                  <a:lnTo>
                    <a:pt x="7075520" y="364490"/>
                  </a:lnTo>
                  <a:cubicBezTo>
                    <a:pt x="7074250" y="162560"/>
                    <a:pt x="6893150" y="0"/>
                    <a:pt x="6668188" y="0"/>
                  </a:cubicBezTo>
                  <a:close/>
                </a:path>
              </a:pathLst>
            </a:custGeom>
            <a:blipFill>
              <a:blip r:embed="rId4"/>
              <a:stretch>
                <a:fillRect l="-17309" t="0" r="-17309" b="0"/>
              </a:stretch>
            </a:blipFill>
          </p:spPr>
        </p:sp>
      </p:grpSp>
      <p:grpSp>
        <p:nvGrpSpPr>
          <p:cNvPr name="Group 8" id="8"/>
          <p:cNvGrpSpPr/>
          <p:nvPr/>
        </p:nvGrpSpPr>
        <p:grpSpPr>
          <a:xfrm rot="0">
            <a:off x="12375054" y="9448108"/>
            <a:ext cx="6580569" cy="838892"/>
            <a:chOff x="0" y="0"/>
            <a:chExt cx="3770039" cy="480605"/>
          </a:xfrm>
        </p:grpSpPr>
        <p:sp>
          <p:nvSpPr>
            <p:cNvPr name="Freeform 9" id="9"/>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0" id="10"/>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11" id="11"/>
          <p:cNvSpPr/>
          <p:nvPr/>
        </p:nvSpPr>
        <p:spPr>
          <a:xfrm flipH="false" flipV="false" rot="5768857">
            <a:off x="-5637541" y="5987119"/>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81561" y="1960200"/>
            <a:ext cx="8152586" cy="1174309"/>
          </a:xfrm>
          <a:prstGeom prst="rect">
            <a:avLst/>
          </a:prstGeom>
        </p:spPr>
        <p:txBody>
          <a:bodyPr anchor="t" rtlCol="false" tIns="0" lIns="0" bIns="0" rIns="0">
            <a:spAutoFit/>
          </a:bodyPr>
          <a:lstStyle/>
          <a:p>
            <a:pPr algn="l">
              <a:lnSpc>
                <a:spcPts val="9470"/>
              </a:lnSpc>
            </a:pPr>
            <a:r>
              <a:rPr lang="en-US" sz="7284">
                <a:solidFill>
                  <a:srgbClr val="0B1320"/>
                </a:solidFill>
                <a:latin typeface="Muli Bold"/>
              </a:rPr>
              <a:t>Kết luận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sp>
        <p:nvSpPr>
          <p:cNvPr name="Freeform 3" id="3"/>
          <p:cNvSpPr/>
          <p:nvPr/>
        </p:nvSpPr>
        <p:spPr>
          <a:xfrm flipH="false" flipV="false" rot="5400000">
            <a:off x="8582609" y="407749"/>
            <a:ext cx="12902773" cy="8938103"/>
          </a:xfrm>
          <a:custGeom>
            <a:avLst/>
            <a:gdLst/>
            <a:ahLst/>
            <a:cxnLst/>
            <a:rect r="r" b="b" t="t" l="l"/>
            <a:pathLst>
              <a:path h="8938103" w="12902773">
                <a:moveTo>
                  <a:pt x="0" y="0"/>
                </a:moveTo>
                <a:lnTo>
                  <a:pt x="12902773" y="0"/>
                </a:lnTo>
                <a:lnTo>
                  <a:pt x="12902773" y="8938102"/>
                </a:lnTo>
                <a:lnTo>
                  <a:pt x="0" y="8938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65796" y="825074"/>
            <a:ext cx="8933697" cy="1019175"/>
          </a:xfrm>
          <a:prstGeom prst="rect">
            <a:avLst/>
          </a:prstGeom>
        </p:spPr>
        <p:txBody>
          <a:bodyPr anchor="t" rtlCol="false" tIns="0" lIns="0" bIns="0" rIns="0">
            <a:spAutoFit/>
          </a:bodyPr>
          <a:lstStyle/>
          <a:p>
            <a:pPr algn="l">
              <a:lnSpc>
                <a:spcPts val="8039"/>
              </a:lnSpc>
            </a:pPr>
            <a:r>
              <a:rPr lang="en-US" sz="6699">
                <a:solidFill>
                  <a:srgbClr val="FFFFFF"/>
                </a:solidFill>
                <a:latin typeface="Cabin"/>
              </a:rPr>
              <a:t>Mục tiêu thực hiện được</a:t>
            </a:r>
          </a:p>
        </p:txBody>
      </p:sp>
      <p:sp>
        <p:nvSpPr>
          <p:cNvPr name="TextBox 5" id="5"/>
          <p:cNvSpPr txBox="true"/>
          <p:nvPr/>
        </p:nvSpPr>
        <p:spPr>
          <a:xfrm rot="0">
            <a:off x="1155973" y="2589728"/>
            <a:ext cx="8395333" cy="7122795"/>
          </a:xfrm>
          <a:prstGeom prst="rect">
            <a:avLst/>
          </a:prstGeom>
        </p:spPr>
        <p:txBody>
          <a:bodyPr anchor="t" rtlCol="false" tIns="0" lIns="0" bIns="0" rIns="0">
            <a:spAutoFit/>
          </a:bodyPr>
          <a:lstStyle/>
          <a:p>
            <a:pPr algn="l" marL="453390" indent="-226695" lvl="1">
              <a:lnSpc>
                <a:spcPts val="4410"/>
              </a:lnSpc>
              <a:buFont typeface="Arial"/>
              <a:buChar char="•"/>
            </a:pPr>
            <a:r>
              <a:rPr lang="en-US" sz="2100">
                <a:solidFill>
                  <a:srgbClr val="FFFFFF"/>
                </a:solidFill>
                <a:latin typeface="Muli"/>
              </a:rPr>
              <a:t>Giao diện người dùng (UI): Giao diện thiết kế tuy còn thô sơ nhưng cũng đủ các chức năng cơ bản</a:t>
            </a:r>
          </a:p>
          <a:p>
            <a:pPr algn="l" marL="453390" indent="-226695" lvl="1">
              <a:lnSpc>
                <a:spcPts val="4410"/>
              </a:lnSpc>
              <a:buFont typeface="Arial"/>
              <a:buChar char="•"/>
            </a:pPr>
            <a:r>
              <a:rPr lang="en-US" sz="2100">
                <a:solidFill>
                  <a:srgbClr val="FFFFFF"/>
                </a:solidFill>
                <a:latin typeface="Muli"/>
              </a:rPr>
              <a:t>Chức năng giỏ hàng và thanh toán: Người dùng có thể dễ dàng thêm, sửa, hoặc xóa sản phẩm trong giỏ hàng. Tính năng tính tổng tiền tự động cập nhật khi có thay đổi. </a:t>
            </a:r>
          </a:p>
          <a:p>
            <a:pPr algn="l" marL="453390" indent="-226695" lvl="1">
              <a:lnSpc>
                <a:spcPts val="4410"/>
              </a:lnSpc>
              <a:buFont typeface="Arial"/>
              <a:buChar char="•"/>
            </a:pPr>
            <a:r>
              <a:rPr lang="en-US" sz="2100">
                <a:solidFill>
                  <a:srgbClr val="FFFFFF"/>
                </a:solidFill>
                <a:latin typeface="Muli"/>
              </a:rPr>
              <a:t>Chức năng quản lý khách hàng: Hệ thống tài khoản người dùng: Người dùng có thể đăng ký, đăng nhập và quản lý thông tin cá nhân.</a:t>
            </a:r>
          </a:p>
          <a:p>
            <a:pPr algn="l" marL="453390" indent="-226695" lvl="1">
              <a:lnSpc>
                <a:spcPts val="4410"/>
              </a:lnSpc>
              <a:buFont typeface="Arial"/>
              <a:buChar char="•"/>
            </a:pPr>
            <a:r>
              <a:rPr lang="en-US" sz="2100">
                <a:solidFill>
                  <a:srgbClr val="FFFFFF"/>
                </a:solidFill>
                <a:latin typeface="Muli"/>
              </a:rPr>
              <a:t>Chức năng quản trị hệ thống: Admin có thể thêm, sửa, xóa sản phẩm, và theo dõi, quản lý các đơn hàng.</a:t>
            </a:r>
          </a:p>
          <a:p>
            <a:pPr algn="l" marL="453390" indent="-226695" lvl="1">
              <a:lnSpc>
                <a:spcPts val="4410"/>
              </a:lnSpc>
              <a:buFont typeface="Arial"/>
              <a:buChar char="•"/>
            </a:pPr>
            <a:r>
              <a:rPr lang="en-US" sz="2100">
                <a:solidFill>
                  <a:srgbClr val="FFFFFF"/>
                </a:solidFill>
                <a:latin typeface="Muli"/>
              </a:rPr>
              <a:t>Tính năng tìm kiếm: Đã làm được chức năng tìm kiếm sản phẩm cơ bản</a:t>
            </a:r>
          </a:p>
          <a:p>
            <a:pPr algn="l">
              <a:lnSpc>
                <a:spcPts val="4410"/>
              </a:lnSpc>
            </a:pPr>
          </a:p>
        </p:txBody>
      </p:sp>
      <p:sp>
        <p:nvSpPr>
          <p:cNvPr name="Freeform 6" id="6"/>
          <p:cNvSpPr/>
          <p:nvPr/>
        </p:nvSpPr>
        <p:spPr>
          <a:xfrm flipH="false" flipV="false" rot="0">
            <a:off x="356113" y="242980"/>
            <a:ext cx="672587" cy="582094"/>
          </a:xfrm>
          <a:custGeom>
            <a:avLst/>
            <a:gdLst/>
            <a:ahLst/>
            <a:cxnLst/>
            <a:rect r="r" b="b" t="t" l="l"/>
            <a:pathLst>
              <a:path h="582094" w="672587">
                <a:moveTo>
                  <a:pt x="0" y="0"/>
                </a:moveTo>
                <a:lnTo>
                  <a:pt x="672587" y="0"/>
                </a:lnTo>
                <a:lnTo>
                  <a:pt x="672587" y="582094"/>
                </a:lnTo>
                <a:lnTo>
                  <a:pt x="0" y="582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04363">
            <a:off x="1453643" y="2120943"/>
            <a:ext cx="5004548" cy="373066"/>
          </a:xfrm>
          <a:custGeom>
            <a:avLst/>
            <a:gdLst/>
            <a:ahLst/>
            <a:cxnLst/>
            <a:rect r="r" b="b" t="t" l="l"/>
            <a:pathLst>
              <a:path h="373066" w="5004548">
                <a:moveTo>
                  <a:pt x="0" y="0"/>
                </a:moveTo>
                <a:lnTo>
                  <a:pt x="5004548" y="0"/>
                </a:lnTo>
                <a:lnTo>
                  <a:pt x="5004548" y="373066"/>
                </a:lnTo>
                <a:lnTo>
                  <a:pt x="0" y="373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sp>
        <p:nvSpPr>
          <p:cNvPr name="Freeform 3" id="3"/>
          <p:cNvSpPr/>
          <p:nvPr/>
        </p:nvSpPr>
        <p:spPr>
          <a:xfrm flipH="false" flipV="false" rot="5400000">
            <a:off x="8582609" y="407749"/>
            <a:ext cx="12902773" cy="8938103"/>
          </a:xfrm>
          <a:custGeom>
            <a:avLst/>
            <a:gdLst/>
            <a:ahLst/>
            <a:cxnLst/>
            <a:rect r="r" b="b" t="t" l="l"/>
            <a:pathLst>
              <a:path h="8938103" w="12902773">
                <a:moveTo>
                  <a:pt x="0" y="0"/>
                </a:moveTo>
                <a:lnTo>
                  <a:pt x="12902773" y="0"/>
                </a:lnTo>
                <a:lnTo>
                  <a:pt x="12902773" y="8938102"/>
                </a:lnTo>
                <a:lnTo>
                  <a:pt x="0" y="8938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65796" y="825074"/>
            <a:ext cx="8933697" cy="1019175"/>
          </a:xfrm>
          <a:prstGeom prst="rect">
            <a:avLst/>
          </a:prstGeom>
        </p:spPr>
        <p:txBody>
          <a:bodyPr anchor="t" rtlCol="false" tIns="0" lIns="0" bIns="0" rIns="0">
            <a:spAutoFit/>
          </a:bodyPr>
          <a:lstStyle/>
          <a:p>
            <a:pPr algn="l">
              <a:lnSpc>
                <a:spcPts val="8039"/>
              </a:lnSpc>
            </a:pPr>
            <a:r>
              <a:rPr lang="en-US" sz="6699">
                <a:solidFill>
                  <a:srgbClr val="FFFFFF"/>
                </a:solidFill>
                <a:latin typeface="Cabin"/>
              </a:rPr>
              <a:t>Định hướng phát triển</a:t>
            </a:r>
          </a:p>
        </p:txBody>
      </p:sp>
      <p:sp>
        <p:nvSpPr>
          <p:cNvPr name="TextBox 5" id="5"/>
          <p:cNvSpPr txBox="true"/>
          <p:nvPr/>
        </p:nvSpPr>
        <p:spPr>
          <a:xfrm rot="0">
            <a:off x="605104" y="3403902"/>
            <a:ext cx="9620733" cy="2789402"/>
          </a:xfrm>
          <a:prstGeom prst="rect">
            <a:avLst/>
          </a:prstGeom>
        </p:spPr>
        <p:txBody>
          <a:bodyPr anchor="t" rtlCol="false" tIns="0" lIns="0" bIns="0" rIns="0">
            <a:spAutoFit/>
          </a:bodyPr>
          <a:lstStyle/>
          <a:p>
            <a:pPr algn="l" marL="578422" indent="-289211" lvl="1">
              <a:lnSpc>
                <a:spcPts val="5626"/>
              </a:lnSpc>
              <a:buFont typeface="Arial"/>
              <a:buChar char="•"/>
            </a:pPr>
            <a:r>
              <a:rPr lang="en-US" sz="2679">
                <a:solidFill>
                  <a:srgbClr val="FFFFFF"/>
                </a:solidFill>
                <a:latin typeface="Muli"/>
              </a:rPr>
              <a:t>Do thời gian và năng lực có hạn nên website hiện tại chưa được hoàn thiện lắm. Nên sau đây là một số định hướng phát triển cho website trong tương lai</a:t>
            </a:r>
          </a:p>
          <a:p>
            <a:pPr algn="l">
              <a:lnSpc>
                <a:spcPts val="5626"/>
              </a:lnSpc>
            </a:pPr>
          </a:p>
        </p:txBody>
      </p:sp>
      <p:sp>
        <p:nvSpPr>
          <p:cNvPr name="Freeform 6" id="6"/>
          <p:cNvSpPr/>
          <p:nvPr/>
        </p:nvSpPr>
        <p:spPr>
          <a:xfrm flipH="false" flipV="false" rot="0">
            <a:off x="356113" y="242980"/>
            <a:ext cx="672587" cy="582094"/>
          </a:xfrm>
          <a:custGeom>
            <a:avLst/>
            <a:gdLst/>
            <a:ahLst/>
            <a:cxnLst/>
            <a:rect r="r" b="b" t="t" l="l"/>
            <a:pathLst>
              <a:path h="582094" w="672587">
                <a:moveTo>
                  <a:pt x="0" y="0"/>
                </a:moveTo>
                <a:lnTo>
                  <a:pt x="672587" y="0"/>
                </a:lnTo>
                <a:lnTo>
                  <a:pt x="672587" y="582094"/>
                </a:lnTo>
                <a:lnTo>
                  <a:pt x="0" y="582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04363">
            <a:off x="1221434" y="2455601"/>
            <a:ext cx="5004548" cy="373066"/>
          </a:xfrm>
          <a:custGeom>
            <a:avLst/>
            <a:gdLst/>
            <a:ahLst/>
            <a:cxnLst/>
            <a:rect r="r" b="b" t="t" l="l"/>
            <a:pathLst>
              <a:path h="373066" w="5004548">
                <a:moveTo>
                  <a:pt x="0" y="0"/>
                </a:moveTo>
                <a:lnTo>
                  <a:pt x="5004548" y="0"/>
                </a:lnTo>
                <a:lnTo>
                  <a:pt x="5004548" y="373067"/>
                </a:lnTo>
                <a:lnTo>
                  <a:pt x="0" y="3730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917757" y="6012329"/>
            <a:ext cx="9413859" cy="3808095"/>
          </a:xfrm>
          <a:prstGeom prst="rect">
            <a:avLst/>
          </a:prstGeom>
        </p:spPr>
        <p:txBody>
          <a:bodyPr anchor="t" rtlCol="false" tIns="0" lIns="0" bIns="0" rIns="0">
            <a:spAutoFit/>
          </a:bodyPr>
          <a:lstStyle/>
          <a:p>
            <a:pPr algn="just" marL="453390" indent="-226695" lvl="1">
              <a:lnSpc>
                <a:spcPts val="4410"/>
              </a:lnSpc>
              <a:buAutoNum type="arabicPeriod" startAt="1"/>
            </a:pPr>
            <a:r>
              <a:rPr lang="en-US" sz="2100">
                <a:solidFill>
                  <a:srgbClr val="FFFFFF"/>
                </a:solidFill>
                <a:latin typeface="Muli"/>
              </a:rPr>
              <a:t>Cải thiện giao diện website để trông thân thiện hơn với người dùng.</a:t>
            </a:r>
          </a:p>
          <a:p>
            <a:pPr algn="l" marL="453390" indent="-226695" lvl="1">
              <a:lnSpc>
                <a:spcPts val="4410"/>
              </a:lnSpc>
              <a:buAutoNum type="arabicPeriod" startAt="1"/>
            </a:pPr>
            <a:r>
              <a:rPr lang="en-US" sz="2100">
                <a:solidFill>
                  <a:srgbClr val="FFFFFF"/>
                </a:solidFill>
                <a:latin typeface="Muli"/>
              </a:rPr>
              <a:t>Cải thiện và đi sâu vào các chức năng để hoàn thiện website</a:t>
            </a:r>
          </a:p>
          <a:p>
            <a:pPr algn="l" marL="453390" indent="-226695" lvl="1">
              <a:lnSpc>
                <a:spcPts val="4410"/>
              </a:lnSpc>
              <a:buAutoNum type="arabicPeriod" startAt="1"/>
            </a:pPr>
            <a:r>
              <a:rPr lang="en-US" sz="2100">
                <a:solidFill>
                  <a:srgbClr val="FFFFFF"/>
                </a:solidFill>
                <a:latin typeface="Muli"/>
              </a:rPr>
              <a:t>Phát triển chức năng thanh toán và hỗ trợ khách hàng</a:t>
            </a:r>
          </a:p>
          <a:p>
            <a:pPr algn="l" marL="453390" indent="-226695" lvl="1">
              <a:lnSpc>
                <a:spcPts val="4410"/>
              </a:lnSpc>
              <a:buAutoNum type="arabicPeriod" startAt="1"/>
            </a:pPr>
            <a:r>
              <a:rPr lang="en-US" sz="2100">
                <a:solidFill>
                  <a:srgbClr val="FFFFFF"/>
                </a:solidFill>
                <a:latin typeface="Muli"/>
              </a:rPr>
              <a:t>Phát triển thêm về thống kê doanh thu </a:t>
            </a:r>
          </a:p>
          <a:p>
            <a:pPr algn="l" marL="453390" indent="-226695" lvl="1">
              <a:lnSpc>
                <a:spcPts val="4410"/>
              </a:lnSpc>
              <a:buAutoNum type="arabicPeriod" startAt="1"/>
            </a:pPr>
            <a:r>
              <a:rPr lang="en-US" sz="2100">
                <a:solidFill>
                  <a:srgbClr val="FFFFFF"/>
                </a:solidFill>
                <a:latin typeface="Muli"/>
              </a:rPr>
              <a:t>Cung cấp thêm các dịch vụ tiện ích khác</a:t>
            </a:r>
          </a:p>
          <a:p>
            <a:pPr algn="l">
              <a:lnSpc>
                <a:spcPts val="4410"/>
              </a:lnSpc>
            </a:pPr>
          </a:p>
          <a:p>
            <a:pPr algn="l">
              <a:lnSpc>
                <a:spcPts val="441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7467" t="-28250" r="-1472" b="0"/>
            </a:stretch>
          </a:blipFill>
        </p:spPr>
      </p:sp>
      <p:sp>
        <p:nvSpPr>
          <p:cNvPr name="Freeform 3" id="3"/>
          <p:cNvSpPr/>
          <p:nvPr/>
        </p:nvSpPr>
        <p:spPr>
          <a:xfrm flipH="false" flipV="false" rot="0">
            <a:off x="74" y="5519981"/>
            <a:ext cx="18288000" cy="4731449"/>
          </a:xfrm>
          <a:custGeom>
            <a:avLst/>
            <a:gdLst/>
            <a:ahLst/>
            <a:cxnLst/>
            <a:rect r="r" b="b" t="t" l="l"/>
            <a:pathLst>
              <a:path h="4731449" w="18288000">
                <a:moveTo>
                  <a:pt x="0" y="0"/>
                </a:moveTo>
                <a:lnTo>
                  <a:pt x="18288000" y="0"/>
                </a:lnTo>
                <a:lnTo>
                  <a:pt x="18288000" y="4731449"/>
                </a:lnTo>
                <a:lnTo>
                  <a:pt x="0" y="4731449"/>
                </a:lnTo>
                <a:lnTo>
                  <a:pt x="0" y="0"/>
                </a:lnTo>
                <a:close/>
              </a:path>
            </a:pathLst>
          </a:custGeom>
          <a:blipFill>
            <a:blip r:embed="rId4">
              <a:extLst>
                <a:ext uri="{96DAC541-7B7A-43D3-8B79-37D633B846F1}">
                  <asvg:svgBlip xmlns:asvg="http://schemas.microsoft.com/office/drawing/2016/SVG/main" r:embed="rId5"/>
                </a:ext>
              </a:extLst>
            </a:blip>
            <a:stretch>
              <a:fillRect l="-3044" t="0" r="-15973" b="-183543"/>
            </a:stretch>
          </a:blipFill>
        </p:spPr>
      </p:sp>
      <p:sp>
        <p:nvSpPr>
          <p:cNvPr name="TextBox 4" id="4"/>
          <p:cNvSpPr txBox="true"/>
          <p:nvPr/>
        </p:nvSpPr>
        <p:spPr>
          <a:xfrm rot="0">
            <a:off x="3610796" y="2025404"/>
            <a:ext cx="11142683" cy="4171950"/>
          </a:xfrm>
          <a:prstGeom prst="rect">
            <a:avLst/>
          </a:prstGeom>
        </p:spPr>
        <p:txBody>
          <a:bodyPr anchor="t" rtlCol="false" tIns="0" lIns="0" bIns="0" rIns="0">
            <a:spAutoFit/>
          </a:bodyPr>
          <a:lstStyle/>
          <a:p>
            <a:pPr algn="ctr">
              <a:lnSpc>
                <a:spcPts val="10974"/>
              </a:lnSpc>
            </a:pPr>
            <a:r>
              <a:rPr lang="en-US" sz="9145">
                <a:solidFill>
                  <a:srgbClr val="FFFFFF"/>
                </a:solidFill>
                <a:latin typeface="Cabin Italics"/>
              </a:rPr>
              <a:t>Cảm ơn thầy(cô) đã lắng nghe bài thuyết trình của em!</a:t>
            </a:r>
          </a:p>
        </p:txBody>
      </p:sp>
      <p:sp>
        <p:nvSpPr>
          <p:cNvPr name="Freeform 5" id="5"/>
          <p:cNvSpPr/>
          <p:nvPr/>
        </p:nvSpPr>
        <p:spPr>
          <a:xfrm flipH="false" flipV="false" rot="0">
            <a:off x="356113" y="257530"/>
            <a:ext cx="672587" cy="582094"/>
          </a:xfrm>
          <a:custGeom>
            <a:avLst/>
            <a:gdLst/>
            <a:ahLst/>
            <a:cxnLst/>
            <a:rect r="r" b="b" t="t" l="l"/>
            <a:pathLst>
              <a:path h="582094" w="672587">
                <a:moveTo>
                  <a:pt x="0" y="0"/>
                </a:moveTo>
                <a:lnTo>
                  <a:pt x="672587" y="0"/>
                </a:lnTo>
                <a:lnTo>
                  <a:pt x="672587" y="582094"/>
                </a:lnTo>
                <a:lnTo>
                  <a:pt x="0" y="582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sp>
        <p:nvSpPr>
          <p:cNvPr name="TextBox 3" id="3"/>
          <p:cNvSpPr txBox="true"/>
          <p:nvPr/>
        </p:nvSpPr>
        <p:spPr>
          <a:xfrm rot="0">
            <a:off x="2276352" y="4155987"/>
            <a:ext cx="12804764" cy="3886200"/>
          </a:xfrm>
          <a:prstGeom prst="rect">
            <a:avLst/>
          </a:prstGeom>
        </p:spPr>
        <p:txBody>
          <a:bodyPr anchor="t" rtlCol="false" tIns="0" lIns="0" bIns="0" rIns="0">
            <a:spAutoFit/>
          </a:bodyPr>
          <a:lstStyle/>
          <a:p>
            <a:pPr algn="ctr">
              <a:lnSpc>
                <a:spcPts val="3839"/>
              </a:lnSpc>
            </a:pPr>
            <a:r>
              <a:rPr lang="en-US" sz="3199">
                <a:solidFill>
                  <a:srgbClr val="FFFFFF"/>
                </a:solidFill>
                <a:latin typeface="Muli"/>
              </a:rPr>
              <a:t>Trong thời đại kỹ thuật số ngày nay, việc mua sắm trực tuyến đã trở nên phổ biến và thuận tiện hơn bao giờ hết. Ngành công nghiệp văn phòng phẩm, vốn là một lĩnh vực truyền thống, cũng không nằm ngoài xu thế này. Với sự phát triển nhanh chóng của công nghệ thông tin và Internet, việc xây dựng các kênh bán hàng trực tuyến cho các sản phẩm văn phòng phẩm là cần thiết để đáp ứng nhu cầu ngày càng tăng của người tiêu dùng và tạo ra sự thuận tiện trong việc mua sắm.</a:t>
            </a:r>
          </a:p>
        </p:txBody>
      </p:sp>
      <p:sp>
        <p:nvSpPr>
          <p:cNvPr name="TextBox 4" id="4"/>
          <p:cNvSpPr txBox="true"/>
          <p:nvPr/>
        </p:nvSpPr>
        <p:spPr>
          <a:xfrm rot="0">
            <a:off x="2276352" y="1555006"/>
            <a:ext cx="11024686" cy="1219266"/>
          </a:xfrm>
          <a:prstGeom prst="rect">
            <a:avLst/>
          </a:prstGeom>
        </p:spPr>
        <p:txBody>
          <a:bodyPr anchor="t" rtlCol="false" tIns="0" lIns="0" bIns="0" rIns="0">
            <a:spAutoFit/>
          </a:bodyPr>
          <a:lstStyle/>
          <a:p>
            <a:pPr algn="ctr">
              <a:lnSpc>
                <a:spcPts val="9660"/>
              </a:lnSpc>
            </a:pPr>
            <a:r>
              <a:rPr lang="en-US" sz="8050">
                <a:solidFill>
                  <a:srgbClr val="FFFFFF"/>
                </a:solidFill>
                <a:latin typeface="Cabin"/>
              </a:rPr>
              <a:t>Mục đích chính của đồ án</a:t>
            </a:r>
          </a:p>
        </p:txBody>
      </p:sp>
      <p:sp>
        <p:nvSpPr>
          <p:cNvPr name="Freeform 5" id="5"/>
          <p:cNvSpPr/>
          <p:nvPr/>
        </p:nvSpPr>
        <p:spPr>
          <a:xfrm flipH="false" flipV="false" rot="8248666">
            <a:off x="12317543" y="3446671"/>
            <a:ext cx="12093464" cy="9191032"/>
          </a:xfrm>
          <a:custGeom>
            <a:avLst/>
            <a:gdLst/>
            <a:ahLst/>
            <a:cxnLst/>
            <a:rect r="r" b="b" t="t" l="l"/>
            <a:pathLst>
              <a:path h="9191032" w="12093464">
                <a:moveTo>
                  <a:pt x="0" y="0"/>
                </a:moveTo>
                <a:lnTo>
                  <a:pt x="12093463" y="0"/>
                </a:lnTo>
                <a:lnTo>
                  <a:pt x="12093463" y="9191032"/>
                </a:lnTo>
                <a:lnTo>
                  <a:pt x="0" y="9191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284910">
            <a:off x="-5221933" y="-4977557"/>
            <a:ext cx="12093464" cy="9191032"/>
          </a:xfrm>
          <a:custGeom>
            <a:avLst/>
            <a:gdLst/>
            <a:ahLst/>
            <a:cxnLst/>
            <a:rect r="r" b="b" t="t" l="l"/>
            <a:pathLst>
              <a:path h="9191032" w="12093464">
                <a:moveTo>
                  <a:pt x="0" y="0"/>
                </a:moveTo>
                <a:lnTo>
                  <a:pt x="12093463" y="0"/>
                </a:lnTo>
                <a:lnTo>
                  <a:pt x="12093463" y="9191032"/>
                </a:lnTo>
                <a:lnTo>
                  <a:pt x="0" y="9191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04363">
            <a:off x="2283014" y="3168172"/>
            <a:ext cx="5004548" cy="373066"/>
          </a:xfrm>
          <a:custGeom>
            <a:avLst/>
            <a:gdLst/>
            <a:ahLst/>
            <a:cxnLst/>
            <a:rect r="r" b="b" t="t" l="l"/>
            <a:pathLst>
              <a:path h="373066" w="5004548">
                <a:moveTo>
                  <a:pt x="0" y="0"/>
                </a:moveTo>
                <a:lnTo>
                  <a:pt x="5004549" y="0"/>
                </a:lnTo>
                <a:lnTo>
                  <a:pt x="5004549" y="373066"/>
                </a:lnTo>
                <a:lnTo>
                  <a:pt x="0" y="373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226" y="0"/>
            <a:ext cx="18592454" cy="10277326"/>
          </a:xfrm>
          <a:custGeom>
            <a:avLst/>
            <a:gdLst/>
            <a:ahLst/>
            <a:cxnLst/>
            <a:rect r="r" b="b" t="t" l="l"/>
            <a:pathLst>
              <a:path h="10277326" w="18592454">
                <a:moveTo>
                  <a:pt x="0" y="0"/>
                </a:moveTo>
                <a:lnTo>
                  <a:pt x="18592454" y="0"/>
                </a:lnTo>
                <a:lnTo>
                  <a:pt x="18592454" y="10277326"/>
                </a:lnTo>
                <a:lnTo>
                  <a:pt x="0" y="10277326"/>
                </a:lnTo>
                <a:lnTo>
                  <a:pt x="0" y="0"/>
                </a:lnTo>
                <a:close/>
              </a:path>
            </a:pathLst>
          </a:custGeom>
          <a:blipFill>
            <a:blip r:embed="rId2">
              <a:extLst>
                <a:ext uri="{96DAC541-7B7A-43D3-8B79-37D633B846F1}">
                  <asvg:svgBlip xmlns:asvg="http://schemas.microsoft.com/office/drawing/2016/SVG/main" r:embed="rId3"/>
                </a:ext>
              </a:extLst>
            </a:blip>
            <a:stretch>
              <a:fillRect l="-27357" t="-29442" r="0" b="0"/>
            </a:stretch>
          </a:blipFill>
        </p:spPr>
      </p:sp>
      <p:sp>
        <p:nvSpPr>
          <p:cNvPr name="Freeform 3" id="3"/>
          <p:cNvSpPr/>
          <p:nvPr/>
        </p:nvSpPr>
        <p:spPr>
          <a:xfrm flipH="false" flipV="false" rot="9887425">
            <a:off x="6006481" y="2758128"/>
            <a:ext cx="16823123" cy="12785574"/>
          </a:xfrm>
          <a:custGeom>
            <a:avLst/>
            <a:gdLst/>
            <a:ahLst/>
            <a:cxnLst/>
            <a:rect r="r" b="b" t="t" l="l"/>
            <a:pathLst>
              <a:path h="12785574" w="16823123">
                <a:moveTo>
                  <a:pt x="0" y="0"/>
                </a:moveTo>
                <a:lnTo>
                  <a:pt x="16823124" y="0"/>
                </a:lnTo>
                <a:lnTo>
                  <a:pt x="16823124" y="12785574"/>
                </a:lnTo>
                <a:lnTo>
                  <a:pt x="0" y="12785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285612"/>
            <a:ext cx="11279609" cy="2428875"/>
          </a:xfrm>
          <a:prstGeom prst="rect">
            <a:avLst/>
          </a:prstGeom>
        </p:spPr>
        <p:txBody>
          <a:bodyPr anchor="t" rtlCol="false" tIns="0" lIns="0" bIns="0" rIns="0">
            <a:spAutoFit/>
          </a:bodyPr>
          <a:lstStyle/>
          <a:p>
            <a:pPr algn="l">
              <a:lnSpc>
                <a:spcPts val="3839"/>
              </a:lnSpc>
            </a:pPr>
            <a:r>
              <a:rPr lang="en-US" sz="3199">
                <a:solidFill>
                  <a:srgbClr val="FFFFFF"/>
                </a:solidFill>
                <a:latin typeface="Muli"/>
              </a:rPr>
              <a:t>Nghiên cứu này nhằm xây dựng một website thương mại điện tử chuyên về văn phòng phẩm. Mục tiêu chính là phát triển một nền tảng trực tuyến dễ sử dụng, thân thiện với người dùng và tích hợp các tính năng hiện đại để nâng cao trải nghiệm mua sắm của khách hàng.</a:t>
            </a:r>
          </a:p>
        </p:txBody>
      </p:sp>
      <p:sp>
        <p:nvSpPr>
          <p:cNvPr name="TextBox 5" id="5"/>
          <p:cNvSpPr txBox="true"/>
          <p:nvPr/>
        </p:nvSpPr>
        <p:spPr>
          <a:xfrm rot="0">
            <a:off x="1028700" y="624904"/>
            <a:ext cx="11746493" cy="1257300"/>
          </a:xfrm>
          <a:prstGeom prst="rect">
            <a:avLst/>
          </a:prstGeom>
        </p:spPr>
        <p:txBody>
          <a:bodyPr anchor="t" rtlCol="false" tIns="0" lIns="0" bIns="0" rIns="0">
            <a:spAutoFit/>
          </a:bodyPr>
          <a:lstStyle/>
          <a:p>
            <a:pPr algn="l">
              <a:lnSpc>
                <a:spcPts val="9960"/>
              </a:lnSpc>
            </a:pPr>
            <a:r>
              <a:rPr lang="en-US" sz="8300">
                <a:solidFill>
                  <a:srgbClr val="FFFFFF"/>
                </a:solidFill>
                <a:latin typeface="Cabin"/>
              </a:rPr>
              <a:t>Mục tiêu nghiên cứu đồ án</a:t>
            </a:r>
          </a:p>
        </p:txBody>
      </p:sp>
      <p:sp>
        <p:nvSpPr>
          <p:cNvPr name="Freeform 6" id="6"/>
          <p:cNvSpPr/>
          <p:nvPr/>
        </p:nvSpPr>
        <p:spPr>
          <a:xfrm flipH="false" flipV="false" rot="-204363">
            <a:off x="864171" y="2109463"/>
            <a:ext cx="5004548" cy="373066"/>
          </a:xfrm>
          <a:custGeom>
            <a:avLst/>
            <a:gdLst/>
            <a:ahLst/>
            <a:cxnLst/>
            <a:rect r="r" b="b" t="t" l="l"/>
            <a:pathLst>
              <a:path h="373066" w="5004548">
                <a:moveTo>
                  <a:pt x="0" y="0"/>
                </a:moveTo>
                <a:lnTo>
                  <a:pt x="5004549" y="0"/>
                </a:lnTo>
                <a:lnTo>
                  <a:pt x="5004549" y="373066"/>
                </a:lnTo>
                <a:lnTo>
                  <a:pt x="0" y="373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grpSp>
        <p:nvGrpSpPr>
          <p:cNvPr name="Group 3" id="3"/>
          <p:cNvGrpSpPr/>
          <p:nvPr/>
        </p:nvGrpSpPr>
        <p:grpSpPr>
          <a:xfrm rot="0">
            <a:off x="8191860" y="0"/>
            <a:ext cx="14483006" cy="10287000"/>
            <a:chOff x="0" y="0"/>
            <a:chExt cx="676641" cy="480605"/>
          </a:xfrm>
        </p:grpSpPr>
        <p:sp>
          <p:nvSpPr>
            <p:cNvPr name="Freeform 4" id="4"/>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5" id="5"/>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9477339" y="1028700"/>
            <a:ext cx="7781961" cy="7781961"/>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38801" t="0" r="-38801" b="0"/>
              </a:stretch>
            </a:blipFill>
          </p:spPr>
        </p:sp>
      </p:grpSp>
      <p:grpSp>
        <p:nvGrpSpPr>
          <p:cNvPr name="Group 8" id="8"/>
          <p:cNvGrpSpPr/>
          <p:nvPr/>
        </p:nvGrpSpPr>
        <p:grpSpPr>
          <a:xfrm rot="0">
            <a:off x="12375054" y="9448108"/>
            <a:ext cx="6580569" cy="838892"/>
            <a:chOff x="0" y="0"/>
            <a:chExt cx="3770039" cy="480605"/>
          </a:xfrm>
        </p:grpSpPr>
        <p:sp>
          <p:nvSpPr>
            <p:cNvPr name="Freeform 9" id="9"/>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0" id="10"/>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1" id="11"/>
          <p:cNvSpPr txBox="true"/>
          <p:nvPr/>
        </p:nvSpPr>
        <p:spPr>
          <a:xfrm rot="0">
            <a:off x="1137640" y="2163906"/>
            <a:ext cx="7163160" cy="2374459"/>
          </a:xfrm>
          <a:prstGeom prst="rect">
            <a:avLst/>
          </a:prstGeom>
        </p:spPr>
        <p:txBody>
          <a:bodyPr anchor="t" rtlCol="false" tIns="0" lIns="0" bIns="0" rIns="0">
            <a:spAutoFit/>
          </a:bodyPr>
          <a:lstStyle/>
          <a:p>
            <a:pPr algn="l">
              <a:lnSpc>
                <a:spcPts val="9470"/>
              </a:lnSpc>
            </a:pPr>
            <a:r>
              <a:rPr lang="en-US" sz="7284">
                <a:solidFill>
                  <a:srgbClr val="0B1320"/>
                </a:solidFill>
                <a:latin typeface="Muli Bold"/>
              </a:rPr>
              <a:t>Giới thiệu công nghệ</a:t>
            </a:r>
          </a:p>
        </p:txBody>
      </p:sp>
      <p:sp>
        <p:nvSpPr>
          <p:cNvPr name="Freeform 12" id="12"/>
          <p:cNvSpPr/>
          <p:nvPr/>
        </p:nvSpPr>
        <p:spPr>
          <a:xfrm flipH="false" flipV="false" rot="5768857">
            <a:off x="-5637541" y="5987119"/>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839272" y="1576757"/>
            <a:ext cx="10893721" cy="2081530"/>
          </a:xfrm>
          <a:prstGeom prst="rect">
            <a:avLst/>
          </a:prstGeom>
        </p:spPr>
        <p:txBody>
          <a:bodyPr anchor="t" rtlCol="false" tIns="0" lIns="0" bIns="0" rIns="0">
            <a:spAutoFit/>
          </a:bodyPr>
          <a:lstStyle/>
          <a:p>
            <a:pPr algn="ctr">
              <a:lnSpc>
                <a:spcPts val="7909"/>
              </a:lnSpc>
            </a:pPr>
            <a:r>
              <a:rPr lang="en-US" sz="6999">
                <a:solidFill>
                  <a:srgbClr val="431096"/>
                </a:solidFill>
                <a:latin typeface="Poppins Bold"/>
              </a:rPr>
              <a:t>Giới thiệu công nghệ</a:t>
            </a:r>
          </a:p>
          <a:p>
            <a:pPr algn="ctr">
              <a:lnSpc>
                <a:spcPts val="7909"/>
              </a:lnSpc>
            </a:pPr>
          </a:p>
        </p:txBody>
      </p:sp>
      <p:grpSp>
        <p:nvGrpSpPr>
          <p:cNvPr name="Group 3" id="3"/>
          <p:cNvGrpSpPr/>
          <p:nvPr/>
        </p:nvGrpSpPr>
        <p:grpSpPr>
          <a:xfrm rot="-1817999">
            <a:off x="-3379763" y="-1490920"/>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8959574">
            <a:off x="-1572430" y="-2181575"/>
            <a:ext cx="274711" cy="11053763"/>
            <a:chOff x="0" y="0"/>
            <a:chExt cx="72352" cy="2911279"/>
          </a:xfrm>
        </p:grpSpPr>
        <p:sp>
          <p:nvSpPr>
            <p:cNvPr name="Freeform 7" id="7"/>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8" id="8"/>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655473" y="2905987"/>
            <a:ext cx="3194203" cy="9961116"/>
            <a:chOff x="0" y="0"/>
            <a:chExt cx="841272" cy="2623504"/>
          </a:xfrm>
        </p:grpSpPr>
        <p:sp>
          <p:nvSpPr>
            <p:cNvPr name="Freeform 10" id="10"/>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11" id="11"/>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4186653" y="6974300"/>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794440" y="4031405"/>
            <a:ext cx="2140799" cy="21407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352762" y="4031405"/>
            <a:ext cx="2140799" cy="21407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945474" y="5068394"/>
            <a:ext cx="5838729" cy="4189906"/>
            <a:chOff x="0" y="0"/>
            <a:chExt cx="1537772" cy="1103514"/>
          </a:xfrm>
        </p:grpSpPr>
        <p:sp>
          <p:nvSpPr>
            <p:cNvPr name="Freeform 22" id="22"/>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3" id="23"/>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503796" y="5068394"/>
            <a:ext cx="5838729" cy="4189906"/>
            <a:chOff x="0" y="0"/>
            <a:chExt cx="1537772" cy="1103514"/>
          </a:xfrm>
        </p:grpSpPr>
        <p:sp>
          <p:nvSpPr>
            <p:cNvPr name="Freeform 25" id="25"/>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6" id="26"/>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5037237"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1595559"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3386130" y="6105528"/>
            <a:ext cx="4957418" cy="1016035"/>
          </a:xfrm>
          <a:prstGeom prst="rect">
            <a:avLst/>
          </a:prstGeom>
        </p:spPr>
        <p:txBody>
          <a:bodyPr anchor="t" rtlCol="false" tIns="0" lIns="0" bIns="0" rIns="0">
            <a:spAutoFit/>
          </a:bodyPr>
          <a:lstStyle/>
          <a:p>
            <a:pPr algn="ctr">
              <a:lnSpc>
                <a:spcPts val="3946"/>
              </a:lnSpc>
            </a:pPr>
            <a:r>
              <a:rPr lang="en-US" sz="3035" spc="-91">
                <a:solidFill>
                  <a:srgbClr val="FFFFFF"/>
                </a:solidFill>
                <a:latin typeface="Poppins Bold"/>
              </a:rPr>
              <a:t>Visual studio 2022</a:t>
            </a:r>
          </a:p>
          <a:p>
            <a:pPr algn="ctr">
              <a:lnSpc>
                <a:spcPts val="3946"/>
              </a:lnSpc>
            </a:pPr>
          </a:p>
        </p:txBody>
      </p:sp>
      <p:sp>
        <p:nvSpPr>
          <p:cNvPr name="TextBox 30" id="30"/>
          <p:cNvSpPr txBox="true"/>
          <p:nvPr/>
        </p:nvSpPr>
        <p:spPr>
          <a:xfrm rot="0">
            <a:off x="10343141" y="6105528"/>
            <a:ext cx="4160041" cy="1016035"/>
          </a:xfrm>
          <a:prstGeom prst="rect">
            <a:avLst/>
          </a:prstGeom>
        </p:spPr>
        <p:txBody>
          <a:bodyPr anchor="t" rtlCol="false" tIns="0" lIns="0" bIns="0" rIns="0">
            <a:spAutoFit/>
          </a:bodyPr>
          <a:lstStyle/>
          <a:p>
            <a:pPr algn="ctr">
              <a:lnSpc>
                <a:spcPts val="3946"/>
              </a:lnSpc>
            </a:pPr>
            <a:r>
              <a:rPr lang="en-US" sz="3035" spc="-91">
                <a:solidFill>
                  <a:srgbClr val="FFFFFF"/>
                </a:solidFill>
                <a:latin typeface="Poppins Bold"/>
              </a:rPr>
              <a:t>ASP.NET MVC</a:t>
            </a:r>
          </a:p>
          <a:p>
            <a:pPr algn="ctr">
              <a:lnSpc>
                <a:spcPts val="3946"/>
              </a:lnSpc>
            </a:pPr>
          </a:p>
        </p:txBody>
      </p:sp>
      <p:sp>
        <p:nvSpPr>
          <p:cNvPr name="TextBox 31" id="31"/>
          <p:cNvSpPr txBox="true"/>
          <p:nvPr/>
        </p:nvSpPr>
        <p:spPr>
          <a:xfrm rot="0">
            <a:off x="3064781" y="6876945"/>
            <a:ext cx="5527791" cy="2381355"/>
          </a:xfrm>
          <a:prstGeom prst="rect">
            <a:avLst/>
          </a:prstGeom>
        </p:spPr>
        <p:txBody>
          <a:bodyPr anchor="t" rtlCol="false" tIns="0" lIns="0" bIns="0" rIns="0">
            <a:spAutoFit/>
          </a:bodyPr>
          <a:lstStyle/>
          <a:p>
            <a:pPr algn="just">
              <a:lnSpc>
                <a:spcPts val="3187"/>
              </a:lnSpc>
            </a:pPr>
            <a:r>
              <a:rPr lang="en-US" sz="2276">
                <a:solidFill>
                  <a:srgbClr val="FFFFFF"/>
                </a:solidFill>
                <a:latin typeface="Poppins"/>
              </a:rPr>
              <a:t>Visual Studio 2022 là một môi trường phát triển tích hợp (IDE) mạnh mẽ của Microsoft, cung cấp các công cụ vàtính năng để phát triển ứng dụng web và phần mềm chuyên nghiệp.</a:t>
            </a:r>
          </a:p>
          <a:p>
            <a:pPr algn="just">
              <a:lnSpc>
                <a:spcPts val="3187"/>
              </a:lnSpc>
            </a:pPr>
          </a:p>
        </p:txBody>
      </p:sp>
      <p:sp>
        <p:nvSpPr>
          <p:cNvPr name="TextBox 32" id="32"/>
          <p:cNvSpPr txBox="true"/>
          <p:nvPr/>
        </p:nvSpPr>
        <p:spPr>
          <a:xfrm rot="0">
            <a:off x="9694587" y="6877053"/>
            <a:ext cx="5472921" cy="2381247"/>
          </a:xfrm>
          <a:prstGeom prst="rect">
            <a:avLst/>
          </a:prstGeom>
        </p:spPr>
        <p:txBody>
          <a:bodyPr anchor="t" rtlCol="false" tIns="0" lIns="0" bIns="0" rIns="0">
            <a:spAutoFit/>
          </a:bodyPr>
          <a:lstStyle/>
          <a:p>
            <a:pPr algn="just">
              <a:lnSpc>
                <a:spcPts val="3187"/>
              </a:lnSpc>
            </a:pPr>
            <a:r>
              <a:rPr lang="en-US" sz="2276">
                <a:solidFill>
                  <a:srgbClr val="FFFFFF"/>
                </a:solidFill>
                <a:latin typeface="Poppins"/>
              </a:rPr>
              <a:t>ASP.NET MVC là một framework mạnh mẽ để xây dựng các ứng dụng web hiện đại và linh hoạt, cho phép phát triển các tính năng phức tạp một cách dễ dàng.</a:t>
            </a:r>
          </a:p>
          <a:p>
            <a:pPr algn="just">
              <a:lnSpc>
                <a:spcPts val="3187"/>
              </a:lnSpc>
            </a:pPr>
          </a:p>
        </p:txBody>
      </p:sp>
      <p:sp>
        <p:nvSpPr>
          <p:cNvPr name="Freeform 33" id="33"/>
          <p:cNvSpPr/>
          <p:nvPr/>
        </p:nvSpPr>
        <p:spPr>
          <a:xfrm flipH="false" flipV="false" rot="0">
            <a:off x="5397549" y="4639683"/>
            <a:ext cx="934580" cy="1007633"/>
          </a:xfrm>
          <a:custGeom>
            <a:avLst/>
            <a:gdLst/>
            <a:ahLst/>
            <a:cxnLst/>
            <a:rect r="r" b="b" t="t" l="l"/>
            <a:pathLst>
              <a:path h="1007633" w="934580">
                <a:moveTo>
                  <a:pt x="0" y="0"/>
                </a:moveTo>
                <a:lnTo>
                  <a:pt x="934580" y="0"/>
                </a:lnTo>
                <a:lnTo>
                  <a:pt x="934580" y="1007634"/>
                </a:lnTo>
                <a:lnTo>
                  <a:pt x="0" y="1007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1955871" y="4639683"/>
            <a:ext cx="934580" cy="1007633"/>
          </a:xfrm>
          <a:custGeom>
            <a:avLst/>
            <a:gdLst/>
            <a:ahLst/>
            <a:cxnLst/>
            <a:rect r="r" b="b" t="t" l="l"/>
            <a:pathLst>
              <a:path h="1007633" w="934580">
                <a:moveTo>
                  <a:pt x="0" y="0"/>
                </a:moveTo>
                <a:lnTo>
                  <a:pt x="934580" y="0"/>
                </a:lnTo>
                <a:lnTo>
                  <a:pt x="934580" y="1007634"/>
                </a:lnTo>
                <a:lnTo>
                  <a:pt x="0" y="1007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839272" y="1576757"/>
            <a:ext cx="10893721" cy="2081530"/>
          </a:xfrm>
          <a:prstGeom prst="rect">
            <a:avLst/>
          </a:prstGeom>
        </p:spPr>
        <p:txBody>
          <a:bodyPr anchor="t" rtlCol="false" tIns="0" lIns="0" bIns="0" rIns="0">
            <a:spAutoFit/>
          </a:bodyPr>
          <a:lstStyle/>
          <a:p>
            <a:pPr algn="ctr">
              <a:lnSpc>
                <a:spcPts val="7909"/>
              </a:lnSpc>
            </a:pPr>
            <a:r>
              <a:rPr lang="en-US" sz="6999">
                <a:solidFill>
                  <a:srgbClr val="431096"/>
                </a:solidFill>
                <a:latin typeface="Poppins Bold"/>
              </a:rPr>
              <a:t>Giới thiệu công nghệ</a:t>
            </a:r>
          </a:p>
          <a:p>
            <a:pPr algn="ctr">
              <a:lnSpc>
                <a:spcPts val="7909"/>
              </a:lnSpc>
            </a:pPr>
          </a:p>
        </p:txBody>
      </p:sp>
      <p:grpSp>
        <p:nvGrpSpPr>
          <p:cNvPr name="Group 3" id="3"/>
          <p:cNvGrpSpPr/>
          <p:nvPr/>
        </p:nvGrpSpPr>
        <p:grpSpPr>
          <a:xfrm rot="-1817999">
            <a:off x="-3379763" y="-1490920"/>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8959574">
            <a:off x="-1572430" y="-2181575"/>
            <a:ext cx="274711" cy="11053763"/>
            <a:chOff x="0" y="0"/>
            <a:chExt cx="72352" cy="2911279"/>
          </a:xfrm>
        </p:grpSpPr>
        <p:sp>
          <p:nvSpPr>
            <p:cNvPr name="Freeform 7" id="7"/>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8" id="8"/>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655473" y="2905987"/>
            <a:ext cx="3194203" cy="9961116"/>
            <a:chOff x="0" y="0"/>
            <a:chExt cx="841272" cy="2623504"/>
          </a:xfrm>
        </p:grpSpPr>
        <p:sp>
          <p:nvSpPr>
            <p:cNvPr name="Freeform 10" id="10"/>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11" id="11"/>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4186653" y="6974300"/>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794440" y="4031405"/>
            <a:ext cx="2140799" cy="21407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352762" y="4031405"/>
            <a:ext cx="2140799" cy="21407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945474" y="5068394"/>
            <a:ext cx="5838729" cy="4189906"/>
            <a:chOff x="0" y="0"/>
            <a:chExt cx="1537772" cy="1103514"/>
          </a:xfrm>
        </p:grpSpPr>
        <p:sp>
          <p:nvSpPr>
            <p:cNvPr name="Freeform 22" id="22"/>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3" id="23"/>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503796" y="5068394"/>
            <a:ext cx="5838729" cy="4189906"/>
            <a:chOff x="0" y="0"/>
            <a:chExt cx="1537772" cy="1103514"/>
          </a:xfrm>
        </p:grpSpPr>
        <p:sp>
          <p:nvSpPr>
            <p:cNvPr name="Freeform 25" id="25"/>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6" id="26"/>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5037237"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1595559"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3386130" y="6105528"/>
            <a:ext cx="4957418" cy="522079"/>
          </a:xfrm>
          <a:prstGeom prst="rect">
            <a:avLst/>
          </a:prstGeom>
        </p:spPr>
        <p:txBody>
          <a:bodyPr anchor="t" rtlCol="false" tIns="0" lIns="0" bIns="0" rIns="0">
            <a:spAutoFit/>
          </a:bodyPr>
          <a:lstStyle/>
          <a:p>
            <a:pPr algn="ctr">
              <a:lnSpc>
                <a:spcPts val="3946"/>
              </a:lnSpc>
            </a:pPr>
            <a:r>
              <a:rPr lang="en-US" sz="3035" spc="-91">
                <a:solidFill>
                  <a:srgbClr val="FFFFFF"/>
                </a:solidFill>
                <a:latin typeface="Poppins Bold"/>
              </a:rPr>
              <a:t>Bootstrap</a:t>
            </a:r>
          </a:p>
        </p:txBody>
      </p:sp>
      <p:sp>
        <p:nvSpPr>
          <p:cNvPr name="TextBox 30" id="30"/>
          <p:cNvSpPr txBox="true"/>
          <p:nvPr/>
        </p:nvSpPr>
        <p:spPr>
          <a:xfrm rot="0">
            <a:off x="10343141" y="6105528"/>
            <a:ext cx="4160041" cy="522079"/>
          </a:xfrm>
          <a:prstGeom prst="rect">
            <a:avLst/>
          </a:prstGeom>
        </p:spPr>
        <p:txBody>
          <a:bodyPr anchor="t" rtlCol="false" tIns="0" lIns="0" bIns="0" rIns="0">
            <a:spAutoFit/>
          </a:bodyPr>
          <a:lstStyle/>
          <a:p>
            <a:pPr algn="ctr">
              <a:lnSpc>
                <a:spcPts val="3946"/>
              </a:lnSpc>
            </a:pPr>
            <a:r>
              <a:rPr lang="en-US" sz="3035" spc="-91">
                <a:solidFill>
                  <a:srgbClr val="FFFFFF"/>
                </a:solidFill>
                <a:latin typeface="Poppins Bold"/>
              </a:rPr>
              <a:t>Java Script</a:t>
            </a:r>
          </a:p>
        </p:txBody>
      </p:sp>
      <p:sp>
        <p:nvSpPr>
          <p:cNvPr name="TextBox 31" id="31"/>
          <p:cNvSpPr txBox="true"/>
          <p:nvPr/>
        </p:nvSpPr>
        <p:spPr>
          <a:xfrm rot="0">
            <a:off x="3206383" y="6648008"/>
            <a:ext cx="5372902" cy="2412602"/>
          </a:xfrm>
          <a:prstGeom prst="rect">
            <a:avLst/>
          </a:prstGeom>
        </p:spPr>
        <p:txBody>
          <a:bodyPr anchor="t" rtlCol="false" tIns="0" lIns="0" bIns="0" rIns="0">
            <a:spAutoFit/>
          </a:bodyPr>
          <a:lstStyle/>
          <a:p>
            <a:pPr algn="just">
              <a:lnSpc>
                <a:spcPts val="2770"/>
              </a:lnSpc>
            </a:pPr>
            <a:r>
              <a:rPr lang="en-US" sz="1978">
                <a:solidFill>
                  <a:srgbClr val="FFFFFF"/>
                </a:solidFill>
                <a:latin typeface="Poppins"/>
              </a:rPr>
              <a:t>Bootstrap một Framework bao gồm 3 thành phần cơ bản, đó là: HTML, CSS và JavaScript. Framework này được sử dụng để phát triển trang web chuẩn theo Responsive. Sử dụng Bootstrap giúp việc thiết kế web tiết kiệm nhiều thời gian và đơn giản hơn. </a:t>
            </a:r>
          </a:p>
        </p:txBody>
      </p:sp>
      <p:sp>
        <p:nvSpPr>
          <p:cNvPr name="TextBox 32" id="32"/>
          <p:cNvSpPr txBox="true"/>
          <p:nvPr/>
        </p:nvSpPr>
        <p:spPr>
          <a:xfrm rot="0">
            <a:off x="9645619" y="6780806"/>
            <a:ext cx="5555083" cy="2176459"/>
          </a:xfrm>
          <a:prstGeom prst="rect">
            <a:avLst/>
          </a:prstGeom>
        </p:spPr>
        <p:txBody>
          <a:bodyPr anchor="t" rtlCol="false" tIns="0" lIns="0" bIns="0" rIns="0">
            <a:spAutoFit/>
          </a:bodyPr>
          <a:lstStyle/>
          <a:p>
            <a:pPr algn="just">
              <a:lnSpc>
                <a:spcPts val="2887"/>
              </a:lnSpc>
            </a:pPr>
            <a:r>
              <a:rPr lang="en-US" sz="2062">
                <a:solidFill>
                  <a:srgbClr val="FFFFFF"/>
                </a:solidFill>
                <a:latin typeface="Poppins"/>
              </a:rPr>
              <a:t>JavaScript là một ngôn ngữ lập trình của </a:t>
            </a:r>
            <a:r>
              <a:rPr lang="en-US" sz="2062">
                <a:solidFill>
                  <a:srgbClr val="FFFFFF"/>
                </a:solidFill>
                <a:latin typeface="Poppins"/>
              </a:rPr>
              <a:t>HTML và WEB. Nó là nhẹ và được sử dụng phổ biến nhất như là một phần của các trang web, mà sự thi hành của chúng cho phép Client-Side script tương tác với người sử dụng và tạo các trang web động. </a:t>
            </a:r>
          </a:p>
        </p:txBody>
      </p:sp>
      <p:sp>
        <p:nvSpPr>
          <p:cNvPr name="Freeform 33" id="33"/>
          <p:cNvSpPr/>
          <p:nvPr/>
        </p:nvSpPr>
        <p:spPr>
          <a:xfrm flipH="false" flipV="false" rot="0">
            <a:off x="5397549" y="4639683"/>
            <a:ext cx="934580" cy="1007633"/>
          </a:xfrm>
          <a:custGeom>
            <a:avLst/>
            <a:gdLst/>
            <a:ahLst/>
            <a:cxnLst/>
            <a:rect r="r" b="b" t="t" l="l"/>
            <a:pathLst>
              <a:path h="1007633" w="934580">
                <a:moveTo>
                  <a:pt x="0" y="0"/>
                </a:moveTo>
                <a:lnTo>
                  <a:pt x="934580" y="0"/>
                </a:lnTo>
                <a:lnTo>
                  <a:pt x="934580" y="1007634"/>
                </a:lnTo>
                <a:lnTo>
                  <a:pt x="0" y="1007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1955871" y="4639683"/>
            <a:ext cx="934580" cy="1007633"/>
          </a:xfrm>
          <a:custGeom>
            <a:avLst/>
            <a:gdLst/>
            <a:ahLst/>
            <a:cxnLst/>
            <a:rect r="r" b="b" t="t" l="l"/>
            <a:pathLst>
              <a:path h="1007633" w="934580">
                <a:moveTo>
                  <a:pt x="0" y="0"/>
                </a:moveTo>
                <a:lnTo>
                  <a:pt x="934580" y="0"/>
                </a:lnTo>
                <a:lnTo>
                  <a:pt x="934580" y="1007634"/>
                </a:lnTo>
                <a:lnTo>
                  <a:pt x="0" y="1007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364274" cy="10372874"/>
          </a:xfrm>
          <a:custGeom>
            <a:avLst/>
            <a:gdLst/>
            <a:ahLst/>
            <a:cxnLst/>
            <a:rect r="r" b="b" t="t" l="l"/>
            <a:pathLst>
              <a:path h="10372874" w="18364274">
                <a:moveTo>
                  <a:pt x="0" y="0"/>
                </a:moveTo>
                <a:lnTo>
                  <a:pt x="18364274" y="0"/>
                </a:lnTo>
                <a:lnTo>
                  <a:pt x="18364274" y="10372874"/>
                </a:lnTo>
                <a:lnTo>
                  <a:pt x="0" y="10372874"/>
                </a:lnTo>
                <a:lnTo>
                  <a:pt x="0" y="0"/>
                </a:lnTo>
                <a:close/>
              </a:path>
            </a:pathLst>
          </a:custGeom>
          <a:blipFill>
            <a:blip r:embed="rId2">
              <a:extLst>
                <a:ext uri="{96DAC541-7B7A-43D3-8B79-37D633B846F1}">
                  <asvg:svgBlip xmlns:asvg="http://schemas.microsoft.com/office/drawing/2016/SVG/main" r:embed="rId3"/>
                </a:ext>
              </a:extLst>
            </a:blip>
            <a:stretch>
              <a:fillRect l="-28939" t="-28250" r="0" b="0"/>
            </a:stretch>
          </a:blipFill>
        </p:spPr>
      </p:sp>
      <p:grpSp>
        <p:nvGrpSpPr>
          <p:cNvPr name="Group 3" id="3"/>
          <p:cNvGrpSpPr/>
          <p:nvPr/>
        </p:nvGrpSpPr>
        <p:grpSpPr>
          <a:xfrm rot="0">
            <a:off x="8191860" y="0"/>
            <a:ext cx="14483006" cy="10287000"/>
            <a:chOff x="0" y="0"/>
            <a:chExt cx="676641" cy="480605"/>
          </a:xfrm>
        </p:grpSpPr>
        <p:sp>
          <p:nvSpPr>
            <p:cNvPr name="Freeform 4" id="4"/>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5" id="5"/>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9477339" y="1028700"/>
            <a:ext cx="7781961" cy="7781961"/>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38801" t="0" r="-38801" b="0"/>
              </a:stretch>
            </a:blipFill>
          </p:spPr>
        </p:sp>
      </p:grpSp>
      <p:grpSp>
        <p:nvGrpSpPr>
          <p:cNvPr name="Group 8" id="8"/>
          <p:cNvGrpSpPr/>
          <p:nvPr/>
        </p:nvGrpSpPr>
        <p:grpSpPr>
          <a:xfrm rot="0">
            <a:off x="12375054" y="9448108"/>
            <a:ext cx="6580569" cy="838892"/>
            <a:chOff x="0" y="0"/>
            <a:chExt cx="3770039" cy="480605"/>
          </a:xfrm>
        </p:grpSpPr>
        <p:sp>
          <p:nvSpPr>
            <p:cNvPr name="Freeform 9" id="9"/>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0" id="10"/>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1" id="11"/>
          <p:cNvSpPr txBox="true"/>
          <p:nvPr/>
        </p:nvSpPr>
        <p:spPr>
          <a:xfrm rot="0">
            <a:off x="1137640" y="2163906"/>
            <a:ext cx="7163160" cy="2374459"/>
          </a:xfrm>
          <a:prstGeom prst="rect">
            <a:avLst/>
          </a:prstGeom>
        </p:spPr>
        <p:txBody>
          <a:bodyPr anchor="t" rtlCol="false" tIns="0" lIns="0" bIns="0" rIns="0">
            <a:spAutoFit/>
          </a:bodyPr>
          <a:lstStyle/>
          <a:p>
            <a:pPr algn="l">
              <a:lnSpc>
                <a:spcPts val="9470"/>
              </a:lnSpc>
            </a:pPr>
            <a:r>
              <a:rPr lang="en-US" sz="7284">
                <a:solidFill>
                  <a:srgbClr val="0B1320"/>
                </a:solidFill>
                <a:latin typeface="Muli Bold"/>
              </a:rPr>
              <a:t>Phân tích thiết kế hệ thống</a:t>
            </a:r>
          </a:p>
        </p:txBody>
      </p:sp>
      <p:sp>
        <p:nvSpPr>
          <p:cNvPr name="Freeform 12" id="12"/>
          <p:cNvSpPr/>
          <p:nvPr/>
        </p:nvSpPr>
        <p:spPr>
          <a:xfrm flipH="false" flipV="false" rot="5768857">
            <a:off x="-5637541" y="5987119"/>
            <a:ext cx="15495232" cy="10564931"/>
          </a:xfrm>
          <a:custGeom>
            <a:avLst/>
            <a:gdLst/>
            <a:ahLst/>
            <a:cxnLst/>
            <a:rect r="r" b="b" t="t" l="l"/>
            <a:pathLst>
              <a:path h="10564931" w="15495232">
                <a:moveTo>
                  <a:pt x="0" y="0"/>
                </a:moveTo>
                <a:lnTo>
                  <a:pt x="15495233" y="0"/>
                </a:lnTo>
                <a:lnTo>
                  <a:pt x="15495233" y="10564931"/>
                </a:lnTo>
                <a:lnTo>
                  <a:pt x="0" y="10564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DAGHyBHl6t0</dc:identifier>
  <dcterms:modified xsi:type="dcterms:W3CDTF">2011-08-01T06:04:30Z</dcterms:modified>
  <cp:revision>1</cp:revision>
  <dc:title>Báo cáo đồ án</dc:title>
</cp:coreProperties>
</file>